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</p:sldIdLst>
  <p:sldSz cx="18288000" cy="10287000"/>
  <p:notesSz cx="6858000" cy="9144000"/>
  <p:embeddedFontLst>
    <p:embeddedFont>
      <p:font typeface="Canva Sans Bold" panose="020B0803030501040103" pitchFamily="34" charset="0"/>
      <p:regular r:id="rId24"/>
      <p:bold r:id="rId25"/>
    </p:embeddedFont>
    <p:embeddedFont>
      <p:font typeface="Garet" pitchFamily="2" charset="77"/>
      <p:regular r:id="rId26"/>
    </p:embeddedFont>
    <p:embeddedFont>
      <p:font typeface="Garet Bold" pitchFamily="2" charset="77"/>
      <p:regular r:id="rId27"/>
      <p:bold r:id="rId28"/>
    </p:embeddedFont>
    <p:embeddedFont>
      <p:font typeface="Garet Bold Italics" pitchFamily="2" charset="77"/>
      <p:regular r:id="rId29"/>
      <p:bold r:id="rId30"/>
      <p:italic r:id="rId31"/>
      <p:boldItalic r:id="rId32"/>
    </p:embeddedFont>
    <p:embeddedFont>
      <p:font typeface="Garet Italics" pitchFamily="2" charset="77"/>
      <p:regular r:id="rId33"/>
      <p: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41" autoAdjust="0"/>
    <p:restoredTop sz="94660" autoAdjust="0"/>
  </p:normalViewPr>
  <p:slideViewPr>
    <p:cSldViewPr>
      <p:cViewPr>
        <p:scale>
          <a:sx n="61" d="100"/>
          <a:sy n="61" d="100"/>
        </p:scale>
        <p:origin x="1096" y="8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3.svg"/><Relationship Id="rId9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jpe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jpeg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jpe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jpe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jpe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jpe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3.sv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jpeg"/><Relationship Id="rId4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jpeg"/><Relationship Id="rId4" Type="http://schemas.openxmlformats.org/officeDocument/2006/relationships/image" Target="../media/image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2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image" Target="../media/image4.png"/><Relationship Id="rId16" Type="http://schemas.openxmlformats.org/officeDocument/2006/relationships/image" Target="../media/image21.sv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4" Type="http://schemas.openxmlformats.org/officeDocument/2006/relationships/image" Target="../media/image3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Relationship Id="rId22" Type="http://schemas.openxmlformats.org/officeDocument/2006/relationships/image" Target="../media/image2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12" Type="http://schemas.openxmlformats.org/officeDocument/2006/relationships/image" Target="../media/image36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35.jpe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3.svg"/><Relationship Id="rId9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8.svg"/><Relationship Id="rId4" Type="http://schemas.openxmlformats.org/officeDocument/2006/relationships/image" Target="../media/image3.svg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.svg"/><Relationship Id="rId7" Type="http://schemas.openxmlformats.org/officeDocument/2006/relationships/image" Target="../media/image3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4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42.svg"/><Relationship Id="rId4" Type="http://schemas.openxmlformats.org/officeDocument/2006/relationships/image" Target="../media/image3.sv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3.svg"/><Relationship Id="rId9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88" b="-888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028700" y="945575"/>
            <a:ext cx="434856" cy="434856"/>
          </a:xfrm>
          <a:custGeom>
            <a:avLst/>
            <a:gdLst/>
            <a:ahLst/>
            <a:cxnLst/>
            <a:rect l="l" t="t" r="r" b="b"/>
            <a:pathLst>
              <a:path w="434856" h="434856">
                <a:moveTo>
                  <a:pt x="0" y="0"/>
                </a:moveTo>
                <a:lnTo>
                  <a:pt x="434856" y="0"/>
                </a:lnTo>
                <a:lnTo>
                  <a:pt x="434856" y="434855"/>
                </a:lnTo>
                <a:lnTo>
                  <a:pt x="0" y="4348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2508480" y="2922686"/>
            <a:ext cx="12859063" cy="1690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881"/>
              </a:lnSpc>
              <a:spcBef>
                <a:spcPct val="0"/>
              </a:spcBef>
            </a:pPr>
            <a:r>
              <a:rPr lang="en-US" sz="9915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Lights, Camera, ROI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951595"/>
            <a:ext cx="3907777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PREPARED FOR: LEVELFILM INC.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6431" y="990600"/>
            <a:ext cx="2382033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-36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GORDON CONSULTING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51682" y="8951595"/>
            <a:ext cx="120761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PAGE 01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930545" y="3103661"/>
            <a:ext cx="288967" cy="288967"/>
            <a:chOff x="0" y="0"/>
            <a:chExt cx="115336" cy="11533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5336" cy="115336"/>
            </a:xfrm>
            <a:custGeom>
              <a:avLst/>
              <a:gdLst/>
              <a:ahLst/>
              <a:cxnLst/>
              <a:rect l="l" t="t" r="r" b="b"/>
              <a:pathLst>
                <a:path w="115336" h="115336">
                  <a:moveTo>
                    <a:pt x="0" y="0"/>
                  </a:moveTo>
                  <a:lnTo>
                    <a:pt x="115336" y="0"/>
                  </a:lnTo>
                  <a:lnTo>
                    <a:pt x="115336" y="115336"/>
                  </a:lnTo>
                  <a:lnTo>
                    <a:pt x="0" y="1153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15336" cy="1534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 dirty="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219512" y="2814693"/>
            <a:ext cx="288967" cy="288967"/>
            <a:chOff x="0" y="0"/>
            <a:chExt cx="115336" cy="11533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5336" cy="115336"/>
            </a:xfrm>
            <a:custGeom>
              <a:avLst/>
              <a:gdLst/>
              <a:ahLst/>
              <a:cxnLst/>
              <a:rect l="l" t="t" r="r" b="b"/>
              <a:pathLst>
                <a:path w="115336" h="115336">
                  <a:moveTo>
                    <a:pt x="0" y="0"/>
                  </a:moveTo>
                  <a:lnTo>
                    <a:pt x="115336" y="0"/>
                  </a:lnTo>
                  <a:lnTo>
                    <a:pt x="115336" y="115336"/>
                  </a:lnTo>
                  <a:lnTo>
                    <a:pt x="0" y="1153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15336" cy="1534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 dirty="0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762715" y="5694289"/>
            <a:ext cx="288967" cy="288967"/>
            <a:chOff x="0" y="0"/>
            <a:chExt cx="115336" cy="11533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5336" cy="115336"/>
            </a:xfrm>
            <a:custGeom>
              <a:avLst/>
              <a:gdLst/>
              <a:ahLst/>
              <a:cxnLst/>
              <a:rect l="l" t="t" r="r" b="b"/>
              <a:pathLst>
                <a:path w="115336" h="115336">
                  <a:moveTo>
                    <a:pt x="0" y="0"/>
                  </a:moveTo>
                  <a:lnTo>
                    <a:pt x="115336" y="0"/>
                  </a:lnTo>
                  <a:lnTo>
                    <a:pt x="115336" y="115336"/>
                  </a:lnTo>
                  <a:lnTo>
                    <a:pt x="0" y="1153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15336" cy="1534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 dirty="0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051682" y="5405321"/>
            <a:ext cx="288967" cy="288967"/>
            <a:chOff x="0" y="0"/>
            <a:chExt cx="115336" cy="11533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5336" cy="115336"/>
            </a:xfrm>
            <a:custGeom>
              <a:avLst/>
              <a:gdLst/>
              <a:ahLst/>
              <a:cxnLst/>
              <a:rect l="l" t="t" r="r" b="b"/>
              <a:pathLst>
                <a:path w="115336" h="115336">
                  <a:moveTo>
                    <a:pt x="0" y="0"/>
                  </a:moveTo>
                  <a:lnTo>
                    <a:pt x="115336" y="0"/>
                  </a:lnTo>
                  <a:lnTo>
                    <a:pt x="115336" y="115336"/>
                  </a:lnTo>
                  <a:lnTo>
                    <a:pt x="0" y="1153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15336" cy="1534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 dirty="0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652963" y="4518226"/>
            <a:ext cx="1328142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Targeted Path to Film Portfolio Success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12552" y="-1412651"/>
            <a:ext cx="7878261" cy="4716452"/>
          </a:xfrm>
          <a:custGeom>
            <a:avLst/>
            <a:gdLst/>
            <a:ahLst/>
            <a:cxnLst/>
            <a:rect l="l" t="t" r="r" b="b"/>
            <a:pathLst>
              <a:path w="7878261" h="4716452">
                <a:moveTo>
                  <a:pt x="0" y="0"/>
                </a:moveTo>
                <a:lnTo>
                  <a:pt x="7878260" y="0"/>
                </a:lnTo>
                <a:lnTo>
                  <a:pt x="7878260" y="4716452"/>
                </a:lnTo>
                <a:lnTo>
                  <a:pt x="0" y="47164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-8771754">
            <a:off x="-2693003" y="6936384"/>
            <a:ext cx="7878261" cy="4716452"/>
          </a:xfrm>
          <a:custGeom>
            <a:avLst/>
            <a:gdLst/>
            <a:ahLst/>
            <a:cxnLst/>
            <a:rect l="l" t="t" r="r" b="b"/>
            <a:pathLst>
              <a:path w="7878261" h="4716452">
                <a:moveTo>
                  <a:pt x="0" y="0"/>
                </a:moveTo>
                <a:lnTo>
                  <a:pt x="7878261" y="0"/>
                </a:lnTo>
                <a:lnTo>
                  <a:pt x="7878261" y="4716452"/>
                </a:lnTo>
                <a:lnTo>
                  <a:pt x="0" y="47164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1028700" y="945575"/>
            <a:ext cx="434856" cy="434856"/>
          </a:xfrm>
          <a:custGeom>
            <a:avLst/>
            <a:gdLst/>
            <a:ahLst/>
            <a:cxnLst/>
            <a:rect l="l" t="t" r="r" b="b"/>
            <a:pathLst>
              <a:path w="434856" h="434856">
                <a:moveTo>
                  <a:pt x="0" y="0"/>
                </a:moveTo>
                <a:lnTo>
                  <a:pt x="434856" y="0"/>
                </a:lnTo>
                <a:lnTo>
                  <a:pt x="434856" y="434855"/>
                </a:lnTo>
                <a:lnTo>
                  <a:pt x="0" y="4348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>
            <a:off x="6640024" y="1896829"/>
            <a:ext cx="11246759" cy="7858673"/>
          </a:xfrm>
          <a:custGeom>
            <a:avLst/>
            <a:gdLst/>
            <a:ahLst/>
            <a:cxnLst/>
            <a:rect l="l" t="t" r="r" b="b"/>
            <a:pathLst>
              <a:path w="11246759" h="7858673">
                <a:moveTo>
                  <a:pt x="0" y="0"/>
                </a:moveTo>
                <a:lnTo>
                  <a:pt x="11246759" y="0"/>
                </a:lnTo>
                <a:lnTo>
                  <a:pt x="11246759" y="7858673"/>
                </a:lnTo>
                <a:lnTo>
                  <a:pt x="0" y="78586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9422106" y="417830"/>
            <a:ext cx="8464677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Recommendation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6431" y="990600"/>
            <a:ext cx="2382033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-36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GORDON CONSULTING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051682" y="8951595"/>
            <a:ext cx="120761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PAGE 06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474373" y="1304230"/>
            <a:ext cx="6233214" cy="646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0"/>
              </a:lnSpc>
              <a:spcBef>
                <a:spcPct val="0"/>
              </a:spcBef>
            </a:pPr>
            <a:r>
              <a:rPr lang="en-US" sz="3793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DASHBOARD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575950" y="3505368"/>
            <a:ext cx="5554841" cy="6250134"/>
            <a:chOff x="0" y="0"/>
            <a:chExt cx="1319661" cy="148484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19661" cy="1484842"/>
            </a:xfrm>
            <a:custGeom>
              <a:avLst/>
              <a:gdLst/>
              <a:ahLst/>
              <a:cxnLst/>
              <a:rect l="l" t="t" r="r" b="b"/>
              <a:pathLst>
                <a:path w="1319661" h="1484842">
                  <a:moveTo>
                    <a:pt x="71080" y="0"/>
                  </a:moveTo>
                  <a:lnTo>
                    <a:pt x="1248581" y="0"/>
                  </a:lnTo>
                  <a:cubicBezTo>
                    <a:pt x="1287838" y="0"/>
                    <a:pt x="1319661" y="31824"/>
                    <a:pt x="1319661" y="71080"/>
                  </a:cubicBezTo>
                  <a:lnTo>
                    <a:pt x="1319661" y="1413762"/>
                  </a:lnTo>
                  <a:cubicBezTo>
                    <a:pt x="1319661" y="1453018"/>
                    <a:pt x="1287838" y="1484842"/>
                    <a:pt x="1248581" y="1484842"/>
                  </a:cubicBezTo>
                  <a:lnTo>
                    <a:pt x="71080" y="1484842"/>
                  </a:lnTo>
                  <a:cubicBezTo>
                    <a:pt x="31824" y="1484842"/>
                    <a:pt x="0" y="1453018"/>
                    <a:pt x="0" y="1413762"/>
                  </a:cubicBezTo>
                  <a:lnTo>
                    <a:pt x="0" y="71080"/>
                  </a:lnTo>
                  <a:cubicBezTo>
                    <a:pt x="0" y="31824"/>
                    <a:pt x="31824" y="0"/>
                    <a:pt x="71080" y="0"/>
                  </a:cubicBezTo>
                  <a:close/>
                </a:path>
              </a:pathLst>
            </a:custGeom>
            <a:solidFill>
              <a:srgbClr val="363636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319661" cy="1532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endParaRPr dirty="0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81133" y="2785529"/>
            <a:ext cx="4667235" cy="719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8"/>
              </a:lnSpc>
              <a:spcBef>
                <a:spcPct val="0"/>
              </a:spcBef>
            </a:pPr>
            <a:r>
              <a:rPr lang="en-US" sz="4284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KPI TARGETS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81133" y="3755468"/>
            <a:ext cx="4944476" cy="521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8"/>
              </a:lnSpc>
              <a:spcBef>
                <a:spcPct val="0"/>
              </a:spcBef>
            </a:pPr>
            <a:r>
              <a:rPr lang="en-US" sz="3084" dirty="0">
                <a:solidFill>
                  <a:srgbClr val="FBD206"/>
                </a:solidFill>
                <a:latin typeface="Garet"/>
                <a:ea typeface="Garet"/>
                <a:cs typeface="Garet"/>
                <a:sym typeface="Garet"/>
              </a:rPr>
              <a:t>&lt;10% increase in ROI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81133" y="6108717"/>
            <a:ext cx="4944476" cy="521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8"/>
              </a:lnSpc>
              <a:spcBef>
                <a:spcPct val="0"/>
              </a:spcBef>
            </a:pPr>
            <a:r>
              <a:rPr lang="en-US" sz="3084" dirty="0">
                <a:solidFill>
                  <a:srgbClr val="FBD206"/>
                </a:solidFill>
                <a:latin typeface="Garet"/>
                <a:ea typeface="Garet"/>
                <a:cs typeface="Garet"/>
                <a:sym typeface="Garet"/>
              </a:rPr>
              <a:t>10-15% increase in ROI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0945" y="7828427"/>
            <a:ext cx="4944476" cy="521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8"/>
              </a:lnSpc>
              <a:spcBef>
                <a:spcPct val="0"/>
              </a:spcBef>
            </a:pPr>
            <a:r>
              <a:rPr lang="en-US" sz="3084" dirty="0">
                <a:solidFill>
                  <a:srgbClr val="FBD206"/>
                </a:solidFill>
                <a:latin typeface="Garet"/>
                <a:ea typeface="Garet"/>
                <a:cs typeface="Garet"/>
                <a:sym typeface="Garet"/>
              </a:rPr>
              <a:t>&gt;15% increase in ROI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86315" y="4320666"/>
            <a:ext cx="4639293" cy="1330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i="1" dirty="0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Not enough, revise approach to pick up top 5% performers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86315" y="6582810"/>
            <a:ext cx="4639293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i="1" dirty="0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Moderate growth, continue to monitor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46128" y="8397770"/>
            <a:ext cx="463929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i="1" dirty="0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Model is performing strong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511271" y="9841249"/>
            <a:ext cx="120761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PAGE 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028700" y="945575"/>
            <a:ext cx="434856" cy="434856"/>
          </a:xfrm>
          <a:custGeom>
            <a:avLst/>
            <a:gdLst/>
            <a:ahLst/>
            <a:cxnLst/>
            <a:rect l="l" t="t" r="r" b="b"/>
            <a:pathLst>
              <a:path w="434856" h="434856">
                <a:moveTo>
                  <a:pt x="0" y="0"/>
                </a:moveTo>
                <a:lnTo>
                  <a:pt x="434856" y="0"/>
                </a:lnTo>
                <a:lnTo>
                  <a:pt x="434856" y="434855"/>
                </a:lnTo>
                <a:lnTo>
                  <a:pt x="0" y="4348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/>
          <p:cNvGrpSpPr/>
          <p:nvPr/>
        </p:nvGrpSpPr>
        <p:grpSpPr>
          <a:xfrm>
            <a:off x="4427175" y="6709796"/>
            <a:ext cx="2686459" cy="268645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46973" y="0"/>
                  </a:moveTo>
                  <a:lnTo>
                    <a:pt x="665827" y="0"/>
                  </a:lnTo>
                  <a:cubicBezTo>
                    <a:pt x="746998" y="0"/>
                    <a:pt x="812800" y="65802"/>
                    <a:pt x="812800" y="146973"/>
                  </a:cubicBezTo>
                  <a:lnTo>
                    <a:pt x="812800" y="665827"/>
                  </a:lnTo>
                  <a:cubicBezTo>
                    <a:pt x="812800" y="746998"/>
                    <a:pt x="746998" y="812800"/>
                    <a:pt x="665827" y="812800"/>
                  </a:cubicBezTo>
                  <a:lnTo>
                    <a:pt x="146973" y="812800"/>
                  </a:lnTo>
                  <a:cubicBezTo>
                    <a:pt x="65802" y="812800"/>
                    <a:pt x="0" y="746998"/>
                    <a:pt x="0" y="665827"/>
                  </a:cubicBezTo>
                  <a:lnTo>
                    <a:pt x="0" y="146973"/>
                  </a:lnTo>
                  <a:cubicBezTo>
                    <a:pt x="0" y="65802"/>
                    <a:pt x="65802" y="0"/>
                    <a:pt x="146973" y="0"/>
                  </a:cubicBezTo>
                  <a:close/>
                </a:path>
              </a:pathLst>
            </a:custGeom>
            <a:solidFill>
              <a:srgbClr val="FBD206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endParaRPr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248789" y="6684138"/>
            <a:ext cx="2686459" cy="2686459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46973" y="0"/>
                  </a:moveTo>
                  <a:lnTo>
                    <a:pt x="665827" y="0"/>
                  </a:lnTo>
                  <a:cubicBezTo>
                    <a:pt x="746998" y="0"/>
                    <a:pt x="812800" y="65802"/>
                    <a:pt x="812800" y="146973"/>
                  </a:cubicBezTo>
                  <a:lnTo>
                    <a:pt x="812800" y="665827"/>
                  </a:lnTo>
                  <a:cubicBezTo>
                    <a:pt x="812800" y="746998"/>
                    <a:pt x="746998" y="812800"/>
                    <a:pt x="665827" y="812800"/>
                  </a:cubicBezTo>
                  <a:lnTo>
                    <a:pt x="146973" y="812800"/>
                  </a:lnTo>
                  <a:cubicBezTo>
                    <a:pt x="65802" y="812800"/>
                    <a:pt x="0" y="746998"/>
                    <a:pt x="0" y="665827"/>
                  </a:cubicBezTo>
                  <a:lnTo>
                    <a:pt x="0" y="146973"/>
                  </a:lnTo>
                  <a:cubicBezTo>
                    <a:pt x="0" y="65802"/>
                    <a:pt x="65802" y="0"/>
                    <a:pt x="146973" y="0"/>
                  </a:cubicBezTo>
                  <a:close/>
                </a:path>
              </a:pathLst>
            </a:custGeom>
            <a:solidFill>
              <a:srgbClr val="FBD206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endParaRPr dirty="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39318" y="3874307"/>
            <a:ext cx="15409363" cy="2656035"/>
            <a:chOff x="0" y="0"/>
            <a:chExt cx="4058433" cy="699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058433" cy="699532"/>
            </a:xfrm>
            <a:custGeom>
              <a:avLst/>
              <a:gdLst/>
              <a:ahLst/>
              <a:cxnLst/>
              <a:rect l="l" t="t" r="r" b="b"/>
              <a:pathLst>
                <a:path w="4058433" h="699532">
                  <a:moveTo>
                    <a:pt x="0" y="0"/>
                  </a:moveTo>
                  <a:lnTo>
                    <a:pt x="4058433" y="0"/>
                  </a:lnTo>
                  <a:lnTo>
                    <a:pt x="4058433" y="699532"/>
                  </a:lnTo>
                  <a:lnTo>
                    <a:pt x="0" y="699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BD206"/>
              </a:solidFill>
              <a:prstDash val="dash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4058433" cy="7471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endParaRPr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99621" y="4362687"/>
            <a:ext cx="5258719" cy="1631857"/>
            <a:chOff x="0" y="0"/>
            <a:chExt cx="896600" cy="27822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96600" cy="278228"/>
            </a:xfrm>
            <a:custGeom>
              <a:avLst/>
              <a:gdLst/>
              <a:ahLst/>
              <a:cxnLst/>
              <a:rect l="l" t="t" r="r" b="b"/>
              <a:pathLst>
                <a:path w="896600" h="278228">
                  <a:moveTo>
                    <a:pt x="693400" y="0"/>
                  </a:moveTo>
                  <a:lnTo>
                    <a:pt x="0" y="0"/>
                  </a:lnTo>
                  <a:lnTo>
                    <a:pt x="0" y="278228"/>
                  </a:lnTo>
                  <a:lnTo>
                    <a:pt x="693400" y="278228"/>
                  </a:lnTo>
                  <a:lnTo>
                    <a:pt x="896600" y="139114"/>
                  </a:lnTo>
                  <a:lnTo>
                    <a:pt x="693400" y="0"/>
                  </a:lnTo>
                  <a:close/>
                </a:path>
              </a:pathLst>
            </a:custGeom>
            <a:solidFill>
              <a:srgbClr val="363636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782300" cy="325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endParaRPr dirty="0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170219" y="4314825"/>
            <a:ext cx="5258719" cy="1631857"/>
            <a:chOff x="0" y="0"/>
            <a:chExt cx="896600" cy="27822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96600" cy="278228"/>
            </a:xfrm>
            <a:custGeom>
              <a:avLst/>
              <a:gdLst/>
              <a:ahLst/>
              <a:cxnLst/>
              <a:rect l="l" t="t" r="r" b="b"/>
              <a:pathLst>
                <a:path w="896600" h="278228">
                  <a:moveTo>
                    <a:pt x="0" y="0"/>
                  </a:moveTo>
                  <a:lnTo>
                    <a:pt x="693400" y="0"/>
                  </a:lnTo>
                  <a:lnTo>
                    <a:pt x="896600" y="139114"/>
                  </a:lnTo>
                  <a:lnTo>
                    <a:pt x="693400" y="278228"/>
                  </a:lnTo>
                  <a:lnTo>
                    <a:pt x="0" y="278228"/>
                  </a:lnTo>
                  <a:lnTo>
                    <a:pt x="203200" y="139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3636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7800" y="-47625"/>
              <a:ext cx="642600" cy="325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endParaRPr dirty="0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505890" y="4314825"/>
            <a:ext cx="5258719" cy="1631857"/>
            <a:chOff x="0" y="0"/>
            <a:chExt cx="896600" cy="27822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96600" cy="278228"/>
            </a:xfrm>
            <a:custGeom>
              <a:avLst/>
              <a:gdLst/>
              <a:ahLst/>
              <a:cxnLst/>
              <a:rect l="l" t="t" r="r" b="b"/>
              <a:pathLst>
                <a:path w="896600" h="278228">
                  <a:moveTo>
                    <a:pt x="0" y="0"/>
                  </a:moveTo>
                  <a:lnTo>
                    <a:pt x="693400" y="0"/>
                  </a:lnTo>
                  <a:lnTo>
                    <a:pt x="896600" y="139114"/>
                  </a:lnTo>
                  <a:lnTo>
                    <a:pt x="693400" y="278228"/>
                  </a:lnTo>
                  <a:lnTo>
                    <a:pt x="0" y="278228"/>
                  </a:lnTo>
                  <a:lnTo>
                    <a:pt x="203200" y="139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3636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77800" y="-47625"/>
              <a:ext cx="642600" cy="325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endParaRPr dirty="0"/>
            </a:p>
          </p:txBody>
        </p:sp>
      </p:grpSp>
      <p:sp>
        <p:nvSpPr>
          <p:cNvPr id="22" name="Freeform 22"/>
          <p:cNvSpPr/>
          <p:nvPr/>
        </p:nvSpPr>
        <p:spPr>
          <a:xfrm>
            <a:off x="8126609" y="6916691"/>
            <a:ext cx="930820" cy="1410334"/>
          </a:xfrm>
          <a:custGeom>
            <a:avLst/>
            <a:gdLst/>
            <a:ahLst/>
            <a:cxnLst/>
            <a:rect l="l" t="t" r="r" b="b"/>
            <a:pathLst>
              <a:path w="930820" h="1410334">
                <a:moveTo>
                  <a:pt x="0" y="0"/>
                </a:moveTo>
                <a:lnTo>
                  <a:pt x="930820" y="0"/>
                </a:lnTo>
                <a:lnTo>
                  <a:pt x="930820" y="1410334"/>
                </a:lnTo>
                <a:lnTo>
                  <a:pt x="0" y="14103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23" name="Group 23"/>
          <p:cNvGrpSpPr/>
          <p:nvPr/>
        </p:nvGrpSpPr>
        <p:grpSpPr>
          <a:xfrm>
            <a:off x="1606431" y="6709797"/>
            <a:ext cx="2686459" cy="2686459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46973" y="0"/>
                  </a:moveTo>
                  <a:lnTo>
                    <a:pt x="665827" y="0"/>
                  </a:lnTo>
                  <a:cubicBezTo>
                    <a:pt x="746998" y="0"/>
                    <a:pt x="812800" y="65802"/>
                    <a:pt x="812800" y="146973"/>
                  </a:cubicBezTo>
                  <a:lnTo>
                    <a:pt x="812800" y="665827"/>
                  </a:lnTo>
                  <a:cubicBezTo>
                    <a:pt x="812800" y="746998"/>
                    <a:pt x="746998" y="812800"/>
                    <a:pt x="665827" y="812800"/>
                  </a:cubicBezTo>
                  <a:lnTo>
                    <a:pt x="146973" y="812800"/>
                  </a:lnTo>
                  <a:cubicBezTo>
                    <a:pt x="65802" y="812800"/>
                    <a:pt x="0" y="746998"/>
                    <a:pt x="0" y="665827"/>
                  </a:cubicBezTo>
                  <a:lnTo>
                    <a:pt x="0" y="146973"/>
                  </a:lnTo>
                  <a:cubicBezTo>
                    <a:pt x="0" y="65802"/>
                    <a:pt x="65802" y="0"/>
                    <a:pt x="146973" y="0"/>
                  </a:cubicBezTo>
                  <a:close/>
                </a:path>
              </a:pathLst>
            </a:custGeom>
            <a:solidFill>
              <a:srgbClr val="FBD206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endParaRPr dirty="0"/>
            </a:p>
          </p:txBody>
        </p:sp>
      </p:grpSp>
      <p:sp>
        <p:nvSpPr>
          <p:cNvPr id="26" name="Freeform 26"/>
          <p:cNvSpPr/>
          <p:nvPr/>
        </p:nvSpPr>
        <p:spPr>
          <a:xfrm>
            <a:off x="2178443" y="7016117"/>
            <a:ext cx="1810020" cy="1357515"/>
          </a:xfrm>
          <a:custGeom>
            <a:avLst/>
            <a:gdLst/>
            <a:ahLst/>
            <a:cxnLst/>
            <a:rect l="l" t="t" r="r" b="b"/>
            <a:pathLst>
              <a:path w="1810020" h="1357515">
                <a:moveTo>
                  <a:pt x="0" y="0"/>
                </a:moveTo>
                <a:lnTo>
                  <a:pt x="1810020" y="0"/>
                </a:lnTo>
                <a:lnTo>
                  <a:pt x="1810020" y="1357515"/>
                </a:lnTo>
                <a:lnTo>
                  <a:pt x="0" y="13575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7" name="Freeform 27"/>
          <p:cNvSpPr/>
          <p:nvPr/>
        </p:nvSpPr>
        <p:spPr>
          <a:xfrm>
            <a:off x="4906145" y="7016117"/>
            <a:ext cx="1599745" cy="1369963"/>
          </a:xfrm>
          <a:custGeom>
            <a:avLst/>
            <a:gdLst/>
            <a:ahLst/>
            <a:cxnLst/>
            <a:rect l="l" t="t" r="r" b="b"/>
            <a:pathLst>
              <a:path w="1599745" h="1369963">
                <a:moveTo>
                  <a:pt x="0" y="0"/>
                </a:moveTo>
                <a:lnTo>
                  <a:pt x="1599745" y="0"/>
                </a:lnTo>
                <a:lnTo>
                  <a:pt x="1599745" y="1369963"/>
                </a:lnTo>
                <a:lnTo>
                  <a:pt x="0" y="13699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8" name="TextBox 28"/>
          <p:cNvSpPr txBox="1"/>
          <p:nvPr/>
        </p:nvSpPr>
        <p:spPr>
          <a:xfrm>
            <a:off x="12687930" y="4853210"/>
            <a:ext cx="3556942" cy="497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4"/>
              </a:lnSpc>
              <a:spcBef>
                <a:spcPct val="0"/>
              </a:spcBef>
            </a:pPr>
            <a:r>
              <a:rPr lang="en-US" sz="2896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Pilot &amp; Scale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39318" y="3177077"/>
            <a:ext cx="13267363" cy="613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dirty="0">
                <a:solidFill>
                  <a:srgbClr val="FBD206"/>
                </a:solidFill>
                <a:latin typeface="Garet"/>
                <a:ea typeface="Garet"/>
                <a:cs typeface="Garet"/>
                <a:sym typeface="Garet"/>
              </a:rPr>
              <a:t>Enabling Visibility Throughout the Process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606431" y="1966132"/>
            <a:ext cx="5065549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Next Steps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606431" y="990600"/>
            <a:ext cx="2382033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-36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GORDON CONSULTING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6051682" y="8951595"/>
            <a:ext cx="120761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PAGE 11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759869" y="4596035"/>
            <a:ext cx="3410349" cy="1012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4"/>
              </a:lnSpc>
              <a:spcBef>
                <a:spcPct val="0"/>
              </a:spcBef>
            </a:pPr>
            <a:r>
              <a:rPr lang="en-US" sz="2896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Formulate Business Rules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226488" y="4689011"/>
            <a:ext cx="3726952" cy="931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7"/>
              </a:lnSpc>
              <a:spcBef>
                <a:spcPct val="0"/>
              </a:spcBef>
            </a:pPr>
            <a:r>
              <a:rPr lang="en-US" sz="2698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Adopt a Data-Driven Acquisition Strategy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947526" y="8442960"/>
            <a:ext cx="2004268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Performance </a:t>
            </a:r>
          </a:p>
          <a:p>
            <a:pPr algn="ctr">
              <a:lnSpc>
                <a:spcPts val="3359"/>
              </a:lnSpc>
            </a:pPr>
            <a:r>
              <a:rPr lang="en-US" sz="23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Dashboard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953244" y="8442134"/>
            <a:ext cx="1505545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Quarterly </a:t>
            </a:r>
          </a:p>
          <a:p>
            <a:pPr algn="ctr">
              <a:lnSpc>
                <a:spcPts val="3359"/>
              </a:lnSpc>
            </a:pPr>
            <a:r>
              <a:rPr lang="en-US" sz="23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Reviews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555870" y="8373632"/>
            <a:ext cx="2124133" cy="842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Continuous</a:t>
            </a:r>
          </a:p>
          <a:p>
            <a:pPr algn="ctr">
              <a:lnSpc>
                <a:spcPts val="3359"/>
              </a:lnSpc>
            </a:pPr>
            <a:r>
              <a:rPr lang="en-US" sz="23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Learning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12552" y="-1412651"/>
            <a:ext cx="7878261" cy="4716452"/>
          </a:xfrm>
          <a:custGeom>
            <a:avLst/>
            <a:gdLst/>
            <a:ahLst/>
            <a:cxnLst/>
            <a:rect l="l" t="t" r="r" b="b"/>
            <a:pathLst>
              <a:path w="7878261" h="4716452">
                <a:moveTo>
                  <a:pt x="0" y="0"/>
                </a:moveTo>
                <a:lnTo>
                  <a:pt x="7878260" y="0"/>
                </a:lnTo>
                <a:lnTo>
                  <a:pt x="7878260" y="4716452"/>
                </a:lnTo>
                <a:lnTo>
                  <a:pt x="0" y="47164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-8771754">
            <a:off x="-2693003" y="6936384"/>
            <a:ext cx="7878261" cy="4716452"/>
          </a:xfrm>
          <a:custGeom>
            <a:avLst/>
            <a:gdLst/>
            <a:ahLst/>
            <a:cxnLst/>
            <a:rect l="l" t="t" r="r" b="b"/>
            <a:pathLst>
              <a:path w="7878261" h="4716452">
                <a:moveTo>
                  <a:pt x="0" y="0"/>
                </a:moveTo>
                <a:lnTo>
                  <a:pt x="7878261" y="0"/>
                </a:lnTo>
                <a:lnTo>
                  <a:pt x="7878261" y="4716452"/>
                </a:lnTo>
                <a:lnTo>
                  <a:pt x="0" y="47164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1028700" y="945575"/>
            <a:ext cx="434856" cy="434856"/>
          </a:xfrm>
          <a:custGeom>
            <a:avLst/>
            <a:gdLst/>
            <a:ahLst/>
            <a:cxnLst/>
            <a:rect l="l" t="t" r="r" b="b"/>
            <a:pathLst>
              <a:path w="434856" h="434856">
                <a:moveTo>
                  <a:pt x="0" y="0"/>
                </a:moveTo>
                <a:lnTo>
                  <a:pt x="434856" y="0"/>
                </a:lnTo>
                <a:lnTo>
                  <a:pt x="434856" y="434855"/>
                </a:lnTo>
                <a:lnTo>
                  <a:pt x="0" y="4348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5" name="Group 5"/>
          <p:cNvGrpSpPr/>
          <p:nvPr/>
        </p:nvGrpSpPr>
        <p:grpSpPr>
          <a:xfrm>
            <a:off x="7659940" y="2253172"/>
            <a:ext cx="9538393" cy="2752764"/>
            <a:chOff x="0" y="0"/>
            <a:chExt cx="1716482" cy="4953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16482" cy="495374"/>
            </a:xfrm>
            <a:custGeom>
              <a:avLst/>
              <a:gdLst/>
              <a:ahLst/>
              <a:cxnLst/>
              <a:rect l="l" t="t" r="r" b="b"/>
              <a:pathLst>
                <a:path w="1716482" h="495374">
                  <a:moveTo>
                    <a:pt x="0" y="0"/>
                  </a:moveTo>
                  <a:lnTo>
                    <a:pt x="1716482" y="0"/>
                  </a:lnTo>
                  <a:lnTo>
                    <a:pt x="1716482" y="495374"/>
                  </a:lnTo>
                  <a:lnTo>
                    <a:pt x="0" y="495374"/>
                  </a:lnTo>
                  <a:close/>
                </a:path>
              </a:pathLst>
            </a:custGeom>
            <a:blipFill>
              <a:blip r:embed="rId5"/>
              <a:stretch>
                <a:fillRect t="-65428" b="-65428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573048" y="5353050"/>
            <a:ext cx="4625284" cy="2890328"/>
            <a:chOff x="0" y="0"/>
            <a:chExt cx="832343" cy="52012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32343" cy="520129"/>
            </a:xfrm>
            <a:custGeom>
              <a:avLst/>
              <a:gdLst/>
              <a:ahLst/>
              <a:cxnLst/>
              <a:rect l="l" t="t" r="r" b="b"/>
              <a:pathLst>
                <a:path w="832343" h="520129">
                  <a:moveTo>
                    <a:pt x="0" y="0"/>
                  </a:moveTo>
                  <a:lnTo>
                    <a:pt x="832343" y="0"/>
                  </a:lnTo>
                  <a:lnTo>
                    <a:pt x="832343" y="520129"/>
                  </a:lnTo>
                  <a:lnTo>
                    <a:pt x="0" y="520129"/>
                  </a:lnTo>
                  <a:close/>
                </a:path>
              </a:pathLst>
            </a:custGeom>
            <a:blipFill>
              <a:blip r:embed="rId6"/>
              <a:stretch>
                <a:fillRect t="-3358" b="-3358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659940" y="5353050"/>
            <a:ext cx="4625284" cy="2890328"/>
            <a:chOff x="0" y="0"/>
            <a:chExt cx="832343" cy="52012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32343" cy="520129"/>
            </a:xfrm>
            <a:custGeom>
              <a:avLst/>
              <a:gdLst/>
              <a:ahLst/>
              <a:cxnLst/>
              <a:rect l="l" t="t" r="r" b="b"/>
              <a:pathLst>
                <a:path w="832343" h="520129">
                  <a:moveTo>
                    <a:pt x="0" y="0"/>
                  </a:moveTo>
                  <a:lnTo>
                    <a:pt x="832343" y="0"/>
                  </a:lnTo>
                  <a:lnTo>
                    <a:pt x="832343" y="520129"/>
                  </a:lnTo>
                  <a:lnTo>
                    <a:pt x="0" y="520129"/>
                  </a:lnTo>
                  <a:close/>
                </a:path>
              </a:pathLst>
            </a:custGeom>
            <a:blipFill>
              <a:blip r:embed="rId7"/>
              <a:stretch>
                <a:fillRect l="-5546" r="-5546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223834" y="2088029"/>
            <a:ext cx="288967" cy="288967"/>
            <a:chOff x="0" y="0"/>
            <a:chExt cx="115336" cy="11533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5336" cy="115336"/>
            </a:xfrm>
            <a:custGeom>
              <a:avLst/>
              <a:gdLst/>
              <a:ahLst/>
              <a:cxnLst/>
              <a:rect l="l" t="t" r="r" b="b"/>
              <a:pathLst>
                <a:path w="115336" h="115336">
                  <a:moveTo>
                    <a:pt x="0" y="0"/>
                  </a:moveTo>
                  <a:lnTo>
                    <a:pt x="115336" y="0"/>
                  </a:lnTo>
                  <a:lnTo>
                    <a:pt x="115336" y="115336"/>
                  </a:lnTo>
                  <a:lnTo>
                    <a:pt x="0" y="1153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15336" cy="1534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 dirty="0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512801" y="1799062"/>
            <a:ext cx="288967" cy="288967"/>
            <a:chOff x="0" y="0"/>
            <a:chExt cx="115336" cy="11533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5336" cy="115336"/>
            </a:xfrm>
            <a:custGeom>
              <a:avLst/>
              <a:gdLst/>
              <a:ahLst/>
              <a:cxnLst/>
              <a:rect l="l" t="t" r="r" b="b"/>
              <a:pathLst>
                <a:path w="115336" h="115336">
                  <a:moveTo>
                    <a:pt x="0" y="0"/>
                  </a:moveTo>
                  <a:lnTo>
                    <a:pt x="115336" y="0"/>
                  </a:lnTo>
                  <a:lnTo>
                    <a:pt x="115336" y="115336"/>
                  </a:lnTo>
                  <a:lnTo>
                    <a:pt x="0" y="1153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15336" cy="1534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 dirty="0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76369" y="2537176"/>
            <a:ext cx="5595746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Thank You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06431" y="990600"/>
            <a:ext cx="2382033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-36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GORDON CONSULTING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051682" y="8951595"/>
            <a:ext cx="120761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PAGE 06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771754">
            <a:off x="-2693003" y="6936384"/>
            <a:ext cx="7878261" cy="4716452"/>
          </a:xfrm>
          <a:custGeom>
            <a:avLst/>
            <a:gdLst/>
            <a:ahLst/>
            <a:cxnLst/>
            <a:rect l="l" t="t" r="r" b="b"/>
            <a:pathLst>
              <a:path w="7878261" h="4716452">
                <a:moveTo>
                  <a:pt x="0" y="0"/>
                </a:moveTo>
                <a:lnTo>
                  <a:pt x="7878261" y="0"/>
                </a:lnTo>
                <a:lnTo>
                  <a:pt x="7878261" y="4716452"/>
                </a:lnTo>
                <a:lnTo>
                  <a:pt x="0" y="47164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028700" y="945575"/>
            <a:ext cx="434856" cy="434856"/>
          </a:xfrm>
          <a:custGeom>
            <a:avLst/>
            <a:gdLst/>
            <a:ahLst/>
            <a:cxnLst/>
            <a:rect l="l" t="t" r="r" b="b"/>
            <a:pathLst>
              <a:path w="434856" h="434856">
                <a:moveTo>
                  <a:pt x="0" y="0"/>
                </a:moveTo>
                <a:lnTo>
                  <a:pt x="434856" y="0"/>
                </a:lnTo>
                <a:lnTo>
                  <a:pt x="434856" y="434855"/>
                </a:lnTo>
                <a:lnTo>
                  <a:pt x="0" y="4348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/>
          <p:cNvGrpSpPr/>
          <p:nvPr/>
        </p:nvGrpSpPr>
        <p:grpSpPr>
          <a:xfrm>
            <a:off x="8799295" y="1708523"/>
            <a:ext cx="6854617" cy="6869955"/>
            <a:chOff x="0" y="0"/>
            <a:chExt cx="555703" cy="55694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55703" cy="556947"/>
            </a:xfrm>
            <a:custGeom>
              <a:avLst/>
              <a:gdLst/>
              <a:ahLst/>
              <a:cxnLst/>
              <a:rect l="l" t="t" r="r" b="b"/>
              <a:pathLst>
                <a:path w="555703" h="556947">
                  <a:moveTo>
                    <a:pt x="0" y="0"/>
                  </a:moveTo>
                  <a:lnTo>
                    <a:pt x="555703" y="0"/>
                  </a:lnTo>
                  <a:lnTo>
                    <a:pt x="555703" y="556947"/>
                  </a:lnTo>
                  <a:lnTo>
                    <a:pt x="0" y="556947"/>
                  </a:lnTo>
                  <a:close/>
                </a:path>
              </a:pathLst>
            </a:custGeom>
            <a:blipFill>
              <a:blip r:embed="rId5"/>
              <a:stretch>
                <a:fillRect l="-25167" r="-25167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170342" y="6227414"/>
            <a:ext cx="437917" cy="437917"/>
            <a:chOff x="0" y="0"/>
            <a:chExt cx="115336" cy="1153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5336" cy="115336"/>
            </a:xfrm>
            <a:custGeom>
              <a:avLst/>
              <a:gdLst/>
              <a:ahLst/>
              <a:cxnLst/>
              <a:rect l="l" t="t" r="r" b="b"/>
              <a:pathLst>
                <a:path w="115336" h="115336">
                  <a:moveTo>
                    <a:pt x="0" y="0"/>
                  </a:moveTo>
                  <a:lnTo>
                    <a:pt x="115336" y="0"/>
                  </a:lnTo>
                  <a:lnTo>
                    <a:pt x="115336" y="115336"/>
                  </a:lnTo>
                  <a:lnTo>
                    <a:pt x="0" y="1153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15336" cy="1534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08259" y="5789497"/>
            <a:ext cx="437917" cy="437917"/>
            <a:chOff x="0" y="0"/>
            <a:chExt cx="115336" cy="11533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5336" cy="115336"/>
            </a:xfrm>
            <a:custGeom>
              <a:avLst/>
              <a:gdLst/>
              <a:ahLst/>
              <a:cxnLst/>
              <a:rect l="l" t="t" r="r" b="b"/>
              <a:pathLst>
                <a:path w="115336" h="115336">
                  <a:moveTo>
                    <a:pt x="0" y="0"/>
                  </a:moveTo>
                  <a:lnTo>
                    <a:pt x="115336" y="0"/>
                  </a:lnTo>
                  <a:lnTo>
                    <a:pt x="115336" y="115336"/>
                  </a:lnTo>
                  <a:lnTo>
                    <a:pt x="0" y="1153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5336" cy="1534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 dirty="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982588" y="6213905"/>
            <a:ext cx="4398117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Appendix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06431" y="990600"/>
            <a:ext cx="2382033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-36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GORDON CONSULTING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771754">
            <a:off x="-2693003" y="6936384"/>
            <a:ext cx="7878261" cy="4716452"/>
          </a:xfrm>
          <a:custGeom>
            <a:avLst/>
            <a:gdLst/>
            <a:ahLst/>
            <a:cxnLst/>
            <a:rect l="l" t="t" r="r" b="b"/>
            <a:pathLst>
              <a:path w="7878261" h="4716452">
                <a:moveTo>
                  <a:pt x="0" y="0"/>
                </a:moveTo>
                <a:lnTo>
                  <a:pt x="7878261" y="0"/>
                </a:lnTo>
                <a:lnTo>
                  <a:pt x="7878261" y="4716452"/>
                </a:lnTo>
                <a:lnTo>
                  <a:pt x="0" y="47164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028700" y="945575"/>
            <a:ext cx="434856" cy="434856"/>
          </a:xfrm>
          <a:custGeom>
            <a:avLst/>
            <a:gdLst/>
            <a:ahLst/>
            <a:cxnLst/>
            <a:rect l="l" t="t" r="r" b="b"/>
            <a:pathLst>
              <a:path w="434856" h="434856">
                <a:moveTo>
                  <a:pt x="0" y="0"/>
                </a:moveTo>
                <a:lnTo>
                  <a:pt x="434856" y="0"/>
                </a:lnTo>
                <a:lnTo>
                  <a:pt x="434856" y="434855"/>
                </a:lnTo>
                <a:lnTo>
                  <a:pt x="0" y="4348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1463556" y="1785572"/>
            <a:ext cx="15191935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Appendix - Revenue Breakdown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06431" y="990600"/>
            <a:ext cx="2382033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-36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GORDON CONSULTING</a:t>
            </a:r>
          </a:p>
        </p:txBody>
      </p:sp>
      <p:pic>
        <p:nvPicPr>
          <p:cNvPr id="2050" name="Picture 2" descr="A graph of a number of columns&#10;&#10;AI-generated content may be incorrect.">
            <a:extLst>
              <a:ext uri="{FF2B5EF4-FFF2-40B4-BE49-F238E27FC236}">
                <a16:creationId xmlns:a16="http://schemas.microsoft.com/office/drawing/2014/main" id="{B7277596-62D4-2CD2-C572-8564056C5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649" y="2866293"/>
            <a:ext cx="7923842" cy="391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graph of revenue&#10;&#10;AI-generated content may be incorrect.">
            <a:extLst>
              <a:ext uri="{FF2B5EF4-FFF2-40B4-BE49-F238E27FC236}">
                <a16:creationId xmlns:a16="http://schemas.microsoft.com/office/drawing/2014/main" id="{538D5968-A703-4C8F-163E-6F6A0839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694" y="2866293"/>
            <a:ext cx="7092321" cy="502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771754">
            <a:off x="-2693003" y="6936384"/>
            <a:ext cx="7878261" cy="4716452"/>
          </a:xfrm>
          <a:custGeom>
            <a:avLst/>
            <a:gdLst/>
            <a:ahLst/>
            <a:cxnLst/>
            <a:rect l="l" t="t" r="r" b="b"/>
            <a:pathLst>
              <a:path w="7878261" h="4716452">
                <a:moveTo>
                  <a:pt x="0" y="0"/>
                </a:moveTo>
                <a:lnTo>
                  <a:pt x="7878261" y="0"/>
                </a:lnTo>
                <a:lnTo>
                  <a:pt x="7878261" y="4716452"/>
                </a:lnTo>
                <a:lnTo>
                  <a:pt x="0" y="47164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028700" y="945575"/>
            <a:ext cx="434856" cy="434856"/>
          </a:xfrm>
          <a:custGeom>
            <a:avLst/>
            <a:gdLst/>
            <a:ahLst/>
            <a:cxnLst/>
            <a:rect l="l" t="t" r="r" b="b"/>
            <a:pathLst>
              <a:path w="434856" h="434856">
                <a:moveTo>
                  <a:pt x="0" y="0"/>
                </a:moveTo>
                <a:lnTo>
                  <a:pt x="434856" y="0"/>
                </a:lnTo>
                <a:lnTo>
                  <a:pt x="434856" y="434855"/>
                </a:lnTo>
                <a:lnTo>
                  <a:pt x="0" y="4348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1463556" y="1785572"/>
            <a:ext cx="15191935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Appendix - ROI Breakdown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06431" y="990600"/>
            <a:ext cx="2382033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-36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GORDON CONSULTING</a:t>
            </a:r>
          </a:p>
        </p:txBody>
      </p:sp>
      <p:pic>
        <p:nvPicPr>
          <p:cNvPr id="3074" name="Picture 2" descr="A graph with numbers and a number of data&#10;&#10;AI-generated content may be incorrect.">
            <a:extLst>
              <a:ext uri="{FF2B5EF4-FFF2-40B4-BE49-F238E27FC236}">
                <a16:creationId xmlns:a16="http://schemas.microsoft.com/office/drawing/2014/main" id="{4789BC18-8464-0570-B6B8-CED41F25A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248" y="3220671"/>
            <a:ext cx="14954793" cy="527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771754">
            <a:off x="-2693003" y="6936384"/>
            <a:ext cx="7878261" cy="4716452"/>
          </a:xfrm>
          <a:custGeom>
            <a:avLst/>
            <a:gdLst/>
            <a:ahLst/>
            <a:cxnLst/>
            <a:rect l="l" t="t" r="r" b="b"/>
            <a:pathLst>
              <a:path w="7878261" h="4716452">
                <a:moveTo>
                  <a:pt x="0" y="0"/>
                </a:moveTo>
                <a:lnTo>
                  <a:pt x="7878261" y="0"/>
                </a:lnTo>
                <a:lnTo>
                  <a:pt x="7878261" y="4716452"/>
                </a:lnTo>
                <a:lnTo>
                  <a:pt x="0" y="47164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028700" y="945575"/>
            <a:ext cx="434856" cy="434856"/>
          </a:xfrm>
          <a:custGeom>
            <a:avLst/>
            <a:gdLst/>
            <a:ahLst/>
            <a:cxnLst/>
            <a:rect l="l" t="t" r="r" b="b"/>
            <a:pathLst>
              <a:path w="434856" h="434856">
                <a:moveTo>
                  <a:pt x="0" y="0"/>
                </a:moveTo>
                <a:lnTo>
                  <a:pt x="434856" y="0"/>
                </a:lnTo>
                <a:lnTo>
                  <a:pt x="434856" y="434855"/>
                </a:lnTo>
                <a:lnTo>
                  <a:pt x="0" y="4348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1463556" y="1785572"/>
            <a:ext cx="16824444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Appendix - Other Language Movies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06431" y="990600"/>
            <a:ext cx="2382033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-36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GORDON CONSULTING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586F190-0A17-9034-8867-1EBC8F816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230" y="3369858"/>
            <a:ext cx="8239369" cy="614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771754">
            <a:off x="-2332701" y="6983199"/>
            <a:ext cx="7878261" cy="4716452"/>
          </a:xfrm>
          <a:custGeom>
            <a:avLst/>
            <a:gdLst/>
            <a:ahLst/>
            <a:cxnLst/>
            <a:rect l="l" t="t" r="r" b="b"/>
            <a:pathLst>
              <a:path w="7878261" h="4716452">
                <a:moveTo>
                  <a:pt x="0" y="0"/>
                </a:moveTo>
                <a:lnTo>
                  <a:pt x="7878261" y="0"/>
                </a:lnTo>
                <a:lnTo>
                  <a:pt x="7878261" y="4716452"/>
                </a:lnTo>
                <a:lnTo>
                  <a:pt x="0" y="47164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028700" y="945575"/>
            <a:ext cx="434856" cy="434856"/>
          </a:xfrm>
          <a:custGeom>
            <a:avLst/>
            <a:gdLst/>
            <a:ahLst/>
            <a:cxnLst/>
            <a:rect l="l" t="t" r="r" b="b"/>
            <a:pathLst>
              <a:path w="434856" h="434856">
                <a:moveTo>
                  <a:pt x="0" y="0"/>
                </a:moveTo>
                <a:lnTo>
                  <a:pt x="434856" y="0"/>
                </a:lnTo>
                <a:lnTo>
                  <a:pt x="434856" y="434855"/>
                </a:lnTo>
                <a:lnTo>
                  <a:pt x="0" y="4348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1463556" y="1785572"/>
            <a:ext cx="15795744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Appendix – Genre Combos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06431" y="990600"/>
            <a:ext cx="2382033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-36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GORDON CONSULTING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40B539A6-E8E4-6600-746F-5B7343050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09" y="3364483"/>
            <a:ext cx="8515725" cy="558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771754">
            <a:off x="-2332699" y="6983198"/>
            <a:ext cx="7878261" cy="4716452"/>
          </a:xfrm>
          <a:custGeom>
            <a:avLst/>
            <a:gdLst/>
            <a:ahLst/>
            <a:cxnLst/>
            <a:rect l="l" t="t" r="r" b="b"/>
            <a:pathLst>
              <a:path w="7878261" h="4716452">
                <a:moveTo>
                  <a:pt x="0" y="0"/>
                </a:moveTo>
                <a:lnTo>
                  <a:pt x="7878261" y="0"/>
                </a:lnTo>
                <a:lnTo>
                  <a:pt x="7878261" y="4716452"/>
                </a:lnTo>
                <a:lnTo>
                  <a:pt x="0" y="47164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028700" y="945575"/>
            <a:ext cx="434856" cy="434856"/>
          </a:xfrm>
          <a:custGeom>
            <a:avLst/>
            <a:gdLst/>
            <a:ahLst/>
            <a:cxnLst/>
            <a:rect l="l" t="t" r="r" b="b"/>
            <a:pathLst>
              <a:path w="434856" h="434856">
                <a:moveTo>
                  <a:pt x="0" y="0"/>
                </a:moveTo>
                <a:lnTo>
                  <a:pt x="434856" y="0"/>
                </a:lnTo>
                <a:lnTo>
                  <a:pt x="434856" y="434855"/>
                </a:lnTo>
                <a:lnTo>
                  <a:pt x="0" y="4348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1463556" y="1785572"/>
            <a:ext cx="15795744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Appendix - Seasonality Effect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06431" y="990600"/>
            <a:ext cx="2382033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-36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GORDON CONSULTING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C648B17-3C1E-6092-B77F-7D7B08E37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600" y="3265122"/>
            <a:ext cx="9554808" cy="553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771754">
            <a:off x="-2693003" y="6936384"/>
            <a:ext cx="7878261" cy="4716452"/>
          </a:xfrm>
          <a:custGeom>
            <a:avLst/>
            <a:gdLst/>
            <a:ahLst/>
            <a:cxnLst/>
            <a:rect l="l" t="t" r="r" b="b"/>
            <a:pathLst>
              <a:path w="7878261" h="4716452">
                <a:moveTo>
                  <a:pt x="0" y="0"/>
                </a:moveTo>
                <a:lnTo>
                  <a:pt x="7878261" y="0"/>
                </a:lnTo>
                <a:lnTo>
                  <a:pt x="7878261" y="4716452"/>
                </a:lnTo>
                <a:lnTo>
                  <a:pt x="0" y="47164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028700" y="945575"/>
            <a:ext cx="434856" cy="434856"/>
          </a:xfrm>
          <a:custGeom>
            <a:avLst/>
            <a:gdLst/>
            <a:ahLst/>
            <a:cxnLst/>
            <a:rect l="l" t="t" r="r" b="b"/>
            <a:pathLst>
              <a:path w="434856" h="434856">
                <a:moveTo>
                  <a:pt x="0" y="0"/>
                </a:moveTo>
                <a:lnTo>
                  <a:pt x="434856" y="0"/>
                </a:lnTo>
                <a:lnTo>
                  <a:pt x="434856" y="434855"/>
                </a:lnTo>
                <a:lnTo>
                  <a:pt x="0" y="4348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1463556" y="1785572"/>
            <a:ext cx="15795744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Appendix - Holiday Effect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06431" y="990600"/>
            <a:ext cx="2382033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-36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GORDON CONSULTING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D4A67963-580F-AAEA-BDD8-A21CBB0C5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141" y="3449272"/>
            <a:ext cx="10040275" cy="519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60F6584-9786-E907-6717-0E32A2691B4E}"/>
              </a:ext>
            </a:extLst>
          </p:cNvPr>
          <p:cNvSpPr/>
          <p:nvPr/>
        </p:nvSpPr>
        <p:spPr>
          <a:xfrm>
            <a:off x="11349738" y="5143499"/>
            <a:ext cx="2427647" cy="92922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reeform 2"/>
          <p:cNvSpPr/>
          <p:nvPr/>
        </p:nvSpPr>
        <p:spPr>
          <a:xfrm>
            <a:off x="12112551" y="-977795"/>
            <a:ext cx="7878261" cy="4716452"/>
          </a:xfrm>
          <a:custGeom>
            <a:avLst/>
            <a:gdLst/>
            <a:ahLst/>
            <a:cxnLst/>
            <a:rect l="l" t="t" r="r" b="b"/>
            <a:pathLst>
              <a:path w="7878261" h="4716452">
                <a:moveTo>
                  <a:pt x="0" y="0"/>
                </a:moveTo>
                <a:lnTo>
                  <a:pt x="7878260" y="0"/>
                </a:lnTo>
                <a:lnTo>
                  <a:pt x="7878260" y="4716452"/>
                </a:lnTo>
                <a:lnTo>
                  <a:pt x="0" y="47164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028700" y="945575"/>
            <a:ext cx="434856" cy="434856"/>
          </a:xfrm>
          <a:custGeom>
            <a:avLst/>
            <a:gdLst/>
            <a:ahLst/>
            <a:cxnLst/>
            <a:rect l="l" t="t" r="r" b="b"/>
            <a:pathLst>
              <a:path w="434856" h="434856">
                <a:moveTo>
                  <a:pt x="0" y="0"/>
                </a:moveTo>
                <a:lnTo>
                  <a:pt x="434856" y="0"/>
                </a:lnTo>
                <a:lnTo>
                  <a:pt x="434856" y="434855"/>
                </a:lnTo>
                <a:lnTo>
                  <a:pt x="0" y="4348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rot="-8771754">
            <a:off x="-2693003" y="6936384"/>
            <a:ext cx="7878261" cy="4716452"/>
          </a:xfrm>
          <a:custGeom>
            <a:avLst/>
            <a:gdLst/>
            <a:ahLst/>
            <a:cxnLst/>
            <a:rect l="l" t="t" r="r" b="b"/>
            <a:pathLst>
              <a:path w="7878261" h="4716452">
                <a:moveTo>
                  <a:pt x="0" y="0"/>
                </a:moveTo>
                <a:lnTo>
                  <a:pt x="7878261" y="0"/>
                </a:lnTo>
                <a:lnTo>
                  <a:pt x="7878261" y="4716452"/>
                </a:lnTo>
                <a:lnTo>
                  <a:pt x="0" y="47164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1606431" y="2289381"/>
            <a:ext cx="15049060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Challenges in the Film Industry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6431" y="990600"/>
            <a:ext cx="2382033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-36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GORDON CONSULTING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51682" y="8951595"/>
            <a:ext cx="120761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PAGE 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8345" y="4237132"/>
            <a:ext cx="4744820" cy="521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4"/>
              </a:lnSpc>
              <a:spcBef>
                <a:spcPct val="0"/>
              </a:spcBef>
            </a:pPr>
            <a:r>
              <a:rPr lang="en-US" sz="3096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Market Volatility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07932" y="4237132"/>
            <a:ext cx="4699145" cy="521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4"/>
              </a:lnSpc>
              <a:spcBef>
                <a:spcPct val="0"/>
              </a:spcBef>
            </a:pPr>
            <a:r>
              <a:rPr lang="en-US" sz="3096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Capital Intensiveness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45302" y="4237132"/>
            <a:ext cx="5158182" cy="521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4"/>
              </a:lnSpc>
              <a:spcBef>
                <a:spcPct val="0"/>
              </a:spcBef>
            </a:pPr>
            <a:r>
              <a:rPr lang="en-US" sz="3096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Market Power Dynamics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44391" y="6843947"/>
            <a:ext cx="3314957" cy="869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6"/>
              </a:lnSpc>
              <a:spcBef>
                <a:spcPct val="0"/>
              </a:spcBef>
            </a:pPr>
            <a:r>
              <a:rPr lang="en-US" sz="2526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of films fail to recover their costs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586564" y="6834728"/>
            <a:ext cx="3342103" cy="878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1"/>
              </a:lnSpc>
              <a:spcBef>
                <a:spcPct val="0"/>
              </a:spcBef>
            </a:pPr>
            <a:r>
              <a:rPr lang="en-US" sz="252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of films hit blockbuster status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44391" y="5148621"/>
            <a:ext cx="2912728" cy="1733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189"/>
              </a:lnSpc>
              <a:spcBef>
                <a:spcPct val="0"/>
              </a:spcBef>
            </a:pPr>
            <a:r>
              <a:rPr lang="en-US" sz="10135" b="1" dirty="0">
                <a:solidFill>
                  <a:srgbClr val="FBD206"/>
                </a:solidFill>
                <a:latin typeface="Garet Bold"/>
                <a:ea typeface="Garet Bold"/>
                <a:cs typeface="Garet Bold"/>
                <a:sym typeface="Garet Bold"/>
              </a:rPr>
              <a:t>30%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501141" y="5148621"/>
            <a:ext cx="2912728" cy="1733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189"/>
              </a:lnSpc>
              <a:spcBef>
                <a:spcPct val="0"/>
              </a:spcBef>
            </a:pPr>
            <a:r>
              <a:rPr lang="en-US" sz="10135" b="1" dirty="0">
                <a:solidFill>
                  <a:srgbClr val="FBD206"/>
                </a:solidFill>
                <a:latin typeface="Garet Bold"/>
                <a:ea typeface="Garet Bold"/>
                <a:cs typeface="Garet Bold"/>
                <a:sym typeface="Garet Bold"/>
              </a:rPr>
              <a:t>13%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681267" y="6834728"/>
            <a:ext cx="3974224" cy="878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1"/>
              </a:lnSpc>
              <a:spcBef>
                <a:spcPct val="0"/>
              </a:spcBef>
            </a:pPr>
            <a:r>
              <a:rPr lang="en-US" sz="252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Big 5 producers are dominating the market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06431" y="8475441"/>
            <a:ext cx="14176430" cy="878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6"/>
              </a:lnSpc>
              <a:spcBef>
                <a:spcPct val="0"/>
              </a:spcBef>
            </a:pPr>
            <a:r>
              <a:rPr lang="en-US" sz="2526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Our Solution: A customized strategy that will allow levelFILM to successfully predict high earning films while maximizing their resources in a highly competitive market. 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246128" y="8294466"/>
            <a:ext cx="14536733" cy="1395060"/>
            <a:chOff x="0" y="0"/>
            <a:chExt cx="3828604" cy="36742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828605" cy="367423"/>
            </a:xfrm>
            <a:custGeom>
              <a:avLst/>
              <a:gdLst/>
              <a:ahLst/>
              <a:cxnLst/>
              <a:rect l="l" t="t" r="r" b="b"/>
              <a:pathLst>
                <a:path w="3828605" h="367423">
                  <a:moveTo>
                    <a:pt x="0" y="0"/>
                  </a:moveTo>
                  <a:lnTo>
                    <a:pt x="3828605" y="0"/>
                  </a:lnTo>
                  <a:lnTo>
                    <a:pt x="3828605" y="367423"/>
                  </a:lnTo>
                  <a:lnTo>
                    <a:pt x="0" y="3674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3828604" cy="4150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endParaRPr dirty="0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260855AE-E240-8B42-5812-CACC7C64D4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31606" y="4926187"/>
            <a:ext cx="1841210" cy="1042861"/>
          </a:xfrm>
          <a:prstGeom prst="rect">
            <a:avLst/>
          </a:prstGeom>
        </p:spPr>
      </p:pic>
      <p:pic>
        <p:nvPicPr>
          <p:cNvPr id="1034" name="Picture 10" descr="Sony Pictures Studios | Ghost Rider Movies Wiki | Fandom">
            <a:extLst>
              <a:ext uri="{FF2B5EF4-FFF2-40B4-BE49-F238E27FC236}">
                <a16:creationId xmlns:a16="http://schemas.microsoft.com/office/drawing/2014/main" id="{BC612014-21F9-1D2E-C28F-8FB24C5C3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1296" y="5873192"/>
            <a:ext cx="1493204" cy="84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he Walt Disney Studios | Disney Fanon Wiki | Fandom">
            <a:extLst>
              <a:ext uri="{FF2B5EF4-FFF2-40B4-BE49-F238E27FC236}">
                <a16:creationId xmlns:a16="http://schemas.microsoft.com/office/drawing/2014/main" id="{6218358C-81A2-BA56-75DB-E239420E3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560" y="5298414"/>
            <a:ext cx="2282819" cy="67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57E0C9-7A70-91C3-EE46-9C403ADC0B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11694" y="4879299"/>
            <a:ext cx="1299694" cy="1193429"/>
          </a:xfrm>
          <a:prstGeom prst="rect">
            <a:avLst/>
          </a:prstGeom>
        </p:spPr>
      </p:pic>
      <p:pic>
        <p:nvPicPr>
          <p:cNvPr id="1040" name="Picture 16" descr="Paramount Pictures - Wikipedia">
            <a:extLst>
              <a:ext uri="{FF2B5EF4-FFF2-40B4-BE49-F238E27FC236}">
                <a16:creationId xmlns:a16="http://schemas.microsoft.com/office/drawing/2014/main" id="{E9E16B2F-260C-B861-5822-5F0142BEA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7965" y="5905499"/>
            <a:ext cx="1170828" cy="929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771754">
            <a:off x="-2258147" y="7092363"/>
            <a:ext cx="7878261" cy="4716452"/>
          </a:xfrm>
          <a:custGeom>
            <a:avLst/>
            <a:gdLst/>
            <a:ahLst/>
            <a:cxnLst/>
            <a:rect l="l" t="t" r="r" b="b"/>
            <a:pathLst>
              <a:path w="7878261" h="4716452">
                <a:moveTo>
                  <a:pt x="0" y="0"/>
                </a:moveTo>
                <a:lnTo>
                  <a:pt x="7878261" y="0"/>
                </a:lnTo>
                <a:lnTo>
                  <a:pt x="7878261" y="4716452"/>
                </a:lnTo>
                <a:lnTo>
                  <a:pt x="0" y="47164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028700" y="945575"/>
            <a:ext cx="434856" cy="434856"/>
          </a:xfrm>
          <a:custGeom>
            <a:avLst/>
            <a:gdLst/>
            <a:ahLst/>
            <a:cxnLst/>
            <a:rect l="l" t="t" r="r" b="b"/>
            <a:pathLst>
              <a:path w="434856" h="434856">
                <a:moveTo>
                  <a:pt x="0" y="0"/>
                </a:moveTo>
                <a:lnTo>
                  <a:pt x="434856" y="0"/>
                </a:lnTo>
                <a:lnTo>
                  <a:pt x="434856" y="434855"/>
                </a:lnTo>
                <a:lnTo>
                  <a:pt x="0" y="4348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1463556" y="1785572"/>
            <a:ext cx="15795744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Appendix - Directors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06431" y="990600"/>
            <a:ext cx="2382033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-36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GORDON CONSULTING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1CC5608-9620-6B56-6CBB-6170D6E3B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833" y="2976441"/>
            <a:ext cx="8606567" cy="643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771754">
            <a:off x="-2693003" y="6936384"/>
            <a:ext cx="7878261" cy="4716452"/>
          </a:xfrm>
          <a:custGeom>
            <a:avLst/>
            <a:gdLst/>
            <a:ahLst/>
            <a:cxnLst/>
            <a:rect l="l" t="t" r="r" b="b"/>
            <a:pathLst>
              <a:path w="7878261" h="4716452">
                <a:moveTo>
                  <a:pt x="0" y="0"/>
                </a:moveTo>
                <a:lnTo>
                  <a:pt x="7878261" y="0"/>
                </a:lnTo>
                <a:lnTo>
                  <a:pt x="7878261" y="4716452"/>
                </a:lnTo>
                <a:lnTo>
                  <a:pt x="0" y="47164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028700" y="945575"/>
            <a:ext cx="434856" cy="434856"/>
          </a:xfrm>
          <a:custGeom>
            <a:avLst/>
            <a:gdLst/>
            <a:ahLst/>
            <a:cxnLst/>
            <a:rect l="l" t="t" r="r" b="b"/>
            <a:pathLst>
              <a:path w="434856" h="434856">
                <a:moveTo>
                  <a:pt x="0" y="0"/>
                </a:moveTo>
                <a:lnTo>
                  <a:pt x="434856" y="0"/>
                </a:lnTo>
                <a:lnTo>
                  <a:pt x="434856" y="434855"/>
                </a:lnTo>
                <a:lnTo>
                  <a:pt x="0" y="4348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1463556" y="1785572"/>
            <a:ext cx="15795744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Appendix - Actors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06431" y="990600"/>
            <a:ext cx="2382033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-36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GORDON CONSULTING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F6EA6A9-F45B-55B6-D208-55B8BB3BD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141" y="3384512"/>
            <a:ext cx="9322906" cy="617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771754">
            <a:off x="-2693003" y="6936384"/>
            <a:ext cx="7878261" cy="4716452"/>
          </a:xfrm>
          <a:custGeom>
            <a:avLst/>
            <a:gdLst/>
            <a:ahLst/>
            <a:cxnLst/>
            <a:rect l="l" t="t" r="r" b="b"/>
            <a:pathLst>
              <a:path w="7878261" h="4716452">
                <a:moveTo>
                  <a:pt x="0" y="0"/>
                </a:moveTo>
                <a:lnTo>
                  <a:pt x="7878261" y="0"/>
                </a:lnTo>
                <a:lnTo>
                  <a:pt x="7878261" y="4716452"/>
                </a:lnTo>
                <a:lnTo>
                  <a:pt x="0" y="47164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028700" y="945575"/>
            <a:ext cx="434856" cy="434856"/>
          </a:xfrm>
          <a:custGeom>
            <a:avLst/>
            <a:gdLst/>
            <a:ahLst/>
            <a:cxnLst/>
            <a:rect l="l" t="t" r="r" b="b"/>
            <a:pathLst>
              <a:path w="434856" h="434856">
                <a:moveTo>
                  <a:pt x="0" y="0"/>
                </a:moveTo>
                <a:lnTo>
                  <a:pt x="434856" y="0"/>
                </a:lnTo>
                <a:lnTo>
                  <a:pt x="434856" y="434855"/>
                </a:lnTo>
                <a:lnTo>
                  <a:pt x="0" y="4348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1463556" y="1785572"/>
            <a:ext cx="15795744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Appendix - SHAP &amp; LIME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06431" y="990600"/>
            <a:ext cx="2382033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-36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GORDON CONSULTING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3629F57-6673-26FA-BDDC-366CE359A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587" y="3158483"/>
            <a:ext cx="5836074" cy="695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135D51FF-A4D2-653A-6149-591B4E7AA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970" y="3153314"/>
            <a:ext cx="5836075" cy="70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12552" y="-1412651"/>
            <a:ext cx="7878261" cy="4716452"/>
          </a:xfrm>
          <a:custGeom>
            <a:avLst/>
            <a:gdLst/>
            <a:ahLst/>
            <a:cxnLst/>
            <a:rect l="l" t="t" r="r" b="b"/>
            <a:pathLst>
              <a:path w="7878261" h="4716452">
                <a:moveTo>
                  <a:pt x="0" y="0"/>
                </a:moveTo>
                <a:lnTo>
                  <a:pt x="7878260" y="0"/>
                </a:lnTo>
                <a:lnTo>
                  <a:pt x="7878260" y="4716452"/>
                </a:lnTo>
                <a:lnTo>
                  <a:pt x="0" y="47164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028700" y="945575"/>
            <a:ext cx="434856" cy="434856"/>
          </a:xfrm>
          <a:custGeom>
            <a:avLst/>
            <a:gdLst/>
            <a:ahLst/>
            <a:cxnLst/>
            <a:rect l="l" t="t" r="r" b="b"/>
            <a:pathLst>
              <a:path w="434856" h="434856">
                <a:moveTo>
                  <a:pt x="0" y="0"/>
                </a:moveTo>
                <a:lnTo>
                  <a:pt x="434856" y="0"/>
                </a:lnTo>
                <a:lnTo>
                  <a:pt x="434856" y="434855"/>
                </a:lnTo>
                <a:lnTo>
                  <a:pt x="0" y="4348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rot="-8771754">
            <a:off x="-2693003" y="6936384"/>
            <a:ext cx="7878261" cy="4716452"/>
          </a:xfrm>
          <a:custGeom>
            <a:avLst/>
            <a:gdLst/>
            <a:ahLst/>
            <a:cxnLst/>
            <a:rect l="l" t="t" r="r" b="b"/>
            <a:pathLst>
              <a:path w="7878261" h="4716452">
                <a:moveTo>
                  <a:pt x="0" y="0"/>
                </a:moveTo>
                <a:lnTo>
                  <a:pt x="7878261" y="0"/>
                </a:lnTo>
                <a:lnTo>
                  <a:pt x="7878261" y="4716452"/>
                </a:lnTo>
                <a:lnTo>
                  <a:pt x="0" y="47164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>
            <a:off x="1006655" y="7334805"/>
            <a:ext cx="825336" cy="664041"/>
          </a:xfrm>
          <a:custGeom>
            <a:avLst/>
            <a:gdLst/>
            <a:ahLst/>
            <a:cxnLst/>
            <a:rect l="l" t="t" r="r" b="b"/>
            <a:pathLst>
              <a:path w="825336" h="664041">
                <a:moveTo>
                  <a:pt x="0" y="0"/>
                </a:moveTo>
                <a:lnTo>
                  <a:pt x="825336" y="0"/>
                </a:lnTo>
                <a:lnTo>
                  <a:pt x="825336" y="664041"/>
                </a:lnTo>
                <a:lnTo>
                  <a:pt x="0" y="6640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reeform 6"/>
          <p:cNvSpPr/>
          <p:nvPr/>
        </p:nvSpPr>
        <p:spPr>
          <a:xfrm>
            <a:off x="1028700" y="9160855"/>
            <a:ext cx="801984" cy="517644"/>
          </a:xfrm>
          <a:custGeom>
            <a:avLst/>
            <a:gdLst/>
            <a:ahLst/>
            <a:cxnLst/>
            <a:rect l="l" t="t" r="r" b="b"/>
            <a:pathLst>
              <a:path w="801984" h="517644">
                <a:moveTo>
                  <a:pt x="0" y="0"/>
                </a:moveTo>
                <a:lnTo>
                  <a:pt x="801984" y="0"/>
                </a:lnTo>
                <a:lnTo>
                  <a:pt x="801984" y="517644"/>
                </a:lnTo>
                <a:lnTo>
                  <a:pt x="0" y="517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/>
          <p:cNvSpPr/>
          <p:nvPr/>
        </p:nvSpPr>
        <p:spPr>
          <a:xfrm>
            <a:off x="960953" y="6521095"/>
            <a:ext cx="916740" cy="547010"/>
          </a:xfrm>
          <a:custGeom>
            <a:avLst/>
            <a:gdLst/>
            <a:ahLst/>
            <a:cxnLst/>
            <a:rect l="l" t="t" r="r" b="b"/>
            <a:pathLst>
              <a:path w="916740" h="547010">
                <a:moveTo>
                  <a:pt x="0" y="0"/>
                </a:moveTo>
                <a:lnTo>
                  <a:pt x="916740" y="0"/>
                </a:lnTo>
                <a:lnTo>
                  <a:pt x="916740" y="547010"/>
                </a:lnTo>
                <a:lnTo>
                  <a:pt x="0" y="5470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Freeform 8"/>
          <p:cNvSpPr/>
          <p:nvPr/>
        </p:nvSpPr>
        <p:spPr>
          <a:xfrm>
            <a:off x="950142" y="5405371"/>
            <a:ext cx="664041" cy="664041"/>
          </a:xfrm>
          <a:custGeom>
            <a:avLst/>
            <a:gdLst/>
            <a:ahLst/>
            <a:cxnLst/>
            <a:rect l="l" t="t" r="r" b="b"/>
            <a:pathLst>
              <a:path w="664041" h="664041">
                <a:moveTo>
                  <a:pt x="0" y="0"/>
                </a:moveTo>
                <a:lnTo>
                  <a:pt x="664041" y="0"/>
                </a:lnTo>
                <a:lnTo>
                  <a:pt x="664041" y="664041"/>
                </a:lnTo>
                <a:lnTo>
                  <a:pt x="0" y="66404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Freeform 9"/>
          <p:cNvSpPr/>
          <p:nvPr/>
        </p:nvSpPr>
        <p:spPr>
          <a:xfrm>
            <a:off x="4556509" y="6056848"/>
            <a:ext cx="1400632" cy="1642532"/>
          </a:xfrm>
          <a:custGeom>
            <a:avLst/>
            <a:gdLst/>
            <a:ahLst/>
            <a:cxnLst/>
            <a:rect l="l" t="t" r="r" b="b"/>
            <a:pathLst>
              <a:path w="1400632" h="1642532">
                <a:moveTo>
                  <a:pt x="0" y="0"/>
                </a:moveTo>
                <a:lnTo>
                  <a:pt x="1400632" y="0"/>
                </a:lnTo>
                <a:lnTo>
                  <a:pt x="1400632" y="1642531"/>
                </a:lnTo>
                <a:lnTo>
                  <a:pt x="0" y="164253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10" name="Group 10"/>
          <p:cNvGrpSpPr/>
          <p:nvPr/>
        </p:nvGrpSpPr>
        <p:grpSpPr>
          <a:xfrm>
            <a:off x="765202" y="5195197"/>
            <a:ext cx="3086100" cy="1002047"/>
            <a:chOff x="0" y="0"/>
            <a:chExt cx="812800" cy="2639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263914"/>
            </a:xfrm>
            <a:custGeom>
              <a:avLst/>
              <a:gdLst/>
              <a:ahLst/>
              <a:cxnLst/>
              <a:rect l="l" t="t" r="r" b="b"/>
              <a:pathLst>
                <a:path w="812800" h="263914">
                  <a:moveTo>
                    <a:pt x="0" y="0"/>
                  </a:moveTo>
                  <a:lnTo>
                    <a:pt x="812800" y="0"/>
                  </a:lnTo>
                  <a:lnTo>
                    <a:pt x="812800" y="263914"/>
                  </a:lnTo>
                  <a:lnTo>
                    <a:pt x="0" y="2639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sysDot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302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 dirty="0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3090748" y="5483880"/>
            <a:ext cx="464652" cy="425791"/>
          </a:xfrm>
          <a:custGeom>
            <a:avLst/>
            <a:gdLst/>
            <a:ahLst/>
            <a:cxnLst/>
            <a:rect l="l" t="t" r="r" b="b"/>
            <a:pathLst>
              <a:path w="464652" h="425791">
                <a:moveTo>
                  <a:pt x="0" y="0"/>
                </a:moveTo>
                <a:lnTo>
                  <a:pt x="464652" y="0"/>
                </a:lnTo>
                <a:lnTo>
                  <a:pt x="464652" y="425790"/>
                </a:lnTo>
                <a:lnTo>
                  <a:pt x="0" y="42579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4" name="Freeform 14"/>
          <p:cNvSpPr/>
          <p:nvPr/>
        </p:nvSpPr>
        <p:spPr>
          <a:xfrm>
            <a:off x="13074148" y="6561762"/>
            <a:ext cx="464652" cy="425791"/>
          </a:xfrm>
          <a:custGeom>
            <a:avLst/>
            <a:gdLst/>
            <a:ahLst/>
            <a:cxnLst/>
            <a:rect l="l" t="t" r="r" b="b"/>
            <a:pathLst>
              <a:path w="464652" h="425791">
                <a:moveTo>
                  <a:pt x="0" y="0"/>
                </a:moveTo>
                <a:lnTo>
                  <a:pt x="464652" y="0"/>
                </a:lnTo>
                <a:lnTo>
                  <a:pt x="464652" y="425791"/>
                </a:lnTo>
                <a:lnTo>
                  <a:pt x="0" y="42579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Freeform 15"/>
          <p:cNvSpPr/>
          <p:nvPr/>
        </p:nvSpPr>
        <p:spPr>
          <a:xfrm>
            <a:off x="13090748" y="7750928"/>
            <a:ext cx="464652" cy="425791"/>
          </a:xfrm>
          <a:custGeom>
            <a:avLst/>
            <a:gdLst/>
            <a:ahLst/>
            <a:cxnLst/>
            <a:rect l="l" t="t" r="r" b="b"/>
            <a:pathLst>
              <a:path w="464652" h="425791">
                <a:moveTo>
                  <a:pt x="0" y="0"/>
                </a:moveTo>
                <a:lnTo>
                  <a:pt x="464652" y="0"/>
                </a:lnTo>
                <a:lnTo>
                  <a:pt x="464652" y="425790"/>
                </a:lnTo>
                <a:lnTo>
                  <a:pt x="0" y="42579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6" name="Freeform 16"/>
          <p:cNvSpPr/>
          <p:nvPr/>
        </p:nvSpPr>
        <p:spPr>
          <a:xfrm>
            <a:off x="11197266" y="5885749"/>
            <a:ext cx="1400632" cy="1642532"/>
          </a:xfrm>
          <a:custGeom>
            <a:avLst/>
            <a:gdLst/>
            <a:ahLst/>
            <a:cxnLst/>
            <a:rect l="l" t="t" r="r" b="b"/>
            <a:pathLst>
              <a:path w="1400632" h="1642532">
                <a:moveTo>
                  <a:pt x="0" y="0"/>
                </a:moveTo>
                <a:lnTo>
                  <a:pt x="1400632" y="0"/>
                </a:lnTo>
                <a:lnTo>
                  <a:pt x="1400632" y="1642532"/>
                </a:lnTo>
                <a:lnTo>
                  <a:pt x="0" y="164253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7" name="Freeform 17"/>
          <p:cNvSpPr/>
          <p:nvPr/>
        </p:nvSpPr>
        <p:spPr>
          <a:xfrm>
            <a:off x="1177316" y="8312271"/>
            <a:ext cx="572478" cy="534259"/>
          </a:xfrm>
          <a:custGeom>
            <a:avLst/>
            <a:gdLst/>
            <a:ahLst/>
            <a:cxnLst/>
            <a:rect l="l" t="t" r="r" b="b"/>
            <a:pathLst>
              <a:path w="572478" h="534259">
                <a:moveTo>
                  <a:pt x="0" y="0"/>
                </a:moveTo>
                <a:lnTo>
                  <a:pt x="572479" y="0"/>
                </a:lnTo>
                <a:lnTo>
                  <a:pt x="572479" y="534259"/>
                </a:lnTo>
                <a:lnTo>
                  <a:pt x="0" y="53425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8" name="Freeform 18"/>
          <p:cNvSpPr/>
          <p:nvPr/>
        </p:nvSpPr>
        <p:spPr>
          <a:xfrm>
            <a:off x="6369521" y="5427315"/>
            <a:ext cx="473112" cy="645686"/>
          </a:xfrm>
          <a:custGeom>
            <a:avLst/>
            <a:gdLst/>
            <a:ahLst/>
            <a:cxnLst/>
            <a:rect l="l" t="t" r="r" b="b"/>
            <a:pathLst>
              <a:path w="473112" h="645686">
                <a:moveTo>
                  <a:pt x="0" y="0"/>
                </a:moveTo>
                <a:lnTo>
                  <a:pt x="473111" y="0"/>
                </a:lnTo>
                <a:lnTo>
                  <a:pt x="473111" y="645686"/>
                </a:lnTo>
                <a:lnTo>
                  <a:pt x="0" y="64568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9" name="Freeform 19"/>
          <p:cNvSpPr/>
          <p:nvPr/>
        </p:nvSpPr>
        <p:spPr>
          <a:xfrm>
            <a:off x="6344593" y="6550860"/>
            <a:ext cx="781020" cy="754395"/>
          </a:xfrm>
          <a:custGeom>
            <a:avLst/>
            <a:gdLst/>
            <a:ahLst/>
            <a:cxnLst/>
            <a:rect l="l" t="t" r="r" b="b"/>
            <a:pathLst>
              <a:path w="781020" h="754395">
                <a:moveTo>
                  <a:pt x="0" y="0"/>
                </a:moveTo>
                <a:lnTo>
                  <a:pt x="781020" y="0"/>
                </a:lnTo>
                <a:lnTo>
                  <a:pt x="781020" y="754394"/>
                </a:lnTo>
                <a:lnTo>
                  <a:pt x="0" y="75439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0" name="TextBox 20"/>
          <p:cNvSpPr txBox="1"/>
          <p:nvPr/>
        </p:nvSpPr>
        <p:spPr>
          <a:xfrm>
            <a:off x="7254915" y="5347073"/>
            <a:ext cx="3811232" cy="674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ROI Score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55400" y="5428897"/>
            <a:ext cx="4276442" cy="91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1"/>
              </a:lnSpc>
            </a:pPr>
            <a:r>
              <a:rPr lang="en-US" sz="2643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Identify films with </a:t>
            </a:r>
            <a:r>
              <a:rPr lang="en-US" sz="2643" b="1" dirty="0">
                <a:solidFill>
                  <a:srgbClr val="FBD206"/>
                </a:solidFill>
                <a:latin typeface="Garet Bold"/>
                <a:ea typeface="Garet Bold"/>
                <a:cs typeface="Garet Bold"/>
                <a:sym typeface="Garet Bold"/>
              </a:rPr>
              <a:t>strongest ROI potential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555400" y="6533318"/>
            <a:ext cx="3789907" cy="93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1"/>
              </a:lnSpc>
            </a:pPr>
            <a:r>
              <a:rPr lang="en-US" sz="2643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Optimize </a:t>
            </a:r>
            <a:r>
              <a:rPr lang="en-US" sz="2643" b="1" dirty="0">
                <a:solidFill>
                  <a:srgbClr val="FBD206"/>
                </a:solidFill>
                <a:latin typeface="Garet Bold"/>
                <a:ea typeface="Garet Bold"/>
                <a:cs typeface="Garet Bold"/>
                <a:sym typeface="Garet Bold"/>
              </a:rPr>
              <a:t>market &amp; budget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06431" y="2329448"/>
            <a:ext cx="15652869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Our Model &amp; Analytical Approach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06431" y="990600"/>
            <a:ext cx="2382033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-36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GORDON CONSULTING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051682" y="8951595"/>
            <a:ext cx="120761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PAGE 03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730305" y="3888641"/>
            <a:ext cx="2524908" cy="521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4"/>
              </a:lnSpc>
            </a:pPr>
            <a:r>
              <a:rPr lang="en-US" sz="3096" b="1" i="1" dirty="0">
                <a:solidFill>
                  <a:srgbClr val="FFFFFF"/>
                </a:solidFill>
                <a:latin typeface="Garet Bold Italics"/>
                <a:ea typeface="Garet Bold Italics"/>
                <a:cs typeface="Garet Bold Italics"/>
                <a:sym typeface="Garet Bold Italics"/>
              </a:rPr>
              <a:t>DATA INPUT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231447" y="3888641"/>
            <a:ext cx="4271160" cy="521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4"/>
              </a:lnSpc>
            </a:pPr>
            <a:r>
              <a:rPr lang="en-US" sz="3096" b="1" i="1" dirty="0">
                <a:solidFill>
                  <a:srgbClr val="FFFFFF"/>
                </a:solidFill>
                <a:latin typeface="Garet Bold Italics"/>
                <a:ea typeface="Garet Bold Italics"/>
                <a:cs typeface="Garet Bold Italics"/>
                <a:sym typeface="Garet Bold Italics"/>
              </a:rPr>
              <a:t>TARGET SELECTION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303896" y="3908308"/>
            <a:ext cx="5157579" cy="5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b="1" i="1" dirty="0">
                <a:solidFill>
                  <a:srgbClr val="FFFFFF"/>
                </a:solidFill>
                <a:latin typeface="Garet Bold Italics"/>
                <a:ea typeface="Garet Bold Italics"/>
                <a:cs typeface="Garet Bold Italics"/>
                <a:sym typeface="Garet Bold Italics"/>
              </a:rPr>
              <a:t>SCORING X OPTIMIZER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088849" y="7430050"/>
            <a:ext cx="1991409" cy="413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8"/>
              </a:lnSpc>
            </a:pPr>
            <a:r>
              <a:rPr lang="en-US" sz="2441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Budget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006851" y="9188961"/>
            <a:ext cx="3241507" cy="413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8"/>
              </a:lnSpc>
            </a:pPr>
            <a:r>
              <a:rPr lang="en-US" sz="2441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Box Office Revenue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859893" y="5444404"/>
            <a:ext cx="1991409" cy="413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8"/>
              </a:lnSpc>
            </a:pPr>
            <a:r>
              <a:rPr lang="en-US" sz="2441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Genre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088849" y="6597453"/>
            <a:ext cx="1991409" cy="413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8"/>
              </a:lnSpc>
            </a:pPr>
            <a:r>
              <a:rPr lang="en-US" sz="2441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Talent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997054" y="8348684"/>
            <a:ext cx="1991409" cy="413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8"/>
              </a:lnSpc>
            </a:pPr>
            <a:r>
              <a:rPr lang="en-US" sz="2441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Timing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555400" y="7732622"/>
            <a:ext cx="3789907" cy="447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1"/>
              </a:lnSpc>
            </a:pPr>
            <a:r>
              <a:rPr lang="en-US" sz="2643" b="1" dirty="0">
                <a:solidFill>
                  <a:srgbClr val="FBD206"/>
                </a:solidFill>
                <a:latin typeface="Garet Bold"/>
                <a:ea typeface="Garet Bold"/>
                <a:cs typeface="Garet Bold"/>
                <a:sym typeface="Garet Bold"/>
              </a:rPr>
              <a:t>Balanced</a:t>
            </a:r>
            <a:r>
              <a:rPr lang="en-US" sz="2643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portfolio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268488" y="6540681"/>
            <a:ext cx="3355497" cy="674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Business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268488" y="7121795"/>
            <a:ext cx="3642264" cy="674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Rules &amp;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252728" y="7729807"/>
            <a:ext cx="4690679" cy="674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Constraints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028700" y="945575"/>
            <a:ext cx="434856" cy="434856"/>
          </a:xfrm>
          <a:custGeom>
            <a:avLst/>
            <a:gdLst/>
            <a:ahLst/>
            <a:cxnLst/>
            <a:rect l="l" t="t" r="r" b="b"/>
            <a:pathLst>
              <a:path w="434856" h="434856">
                <a:moveTo>
                  <a:pt x="0" y="0"/>
                </a:moveTo>
                <a:lnTo>
                  <a:pt x="434856" y="0"/>
                </a:lnTo>
                <a:lnTo>
                  <a:pt x="434856" y="434855"/>
                </a:lnTo>
                <a:lnTo>
                  <a:pt x="0" y="4348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2845154" y="5074124"/>
            <a:ext cx="1370525" cy="1102685"/>
          </a:xfrm>
          <a:custGeom>
            <a:avLst/>
            <a:gdLst/>
            <a:ahLst/>
            <a:cxnLst/>
            <a:rect l="l" t="t" r="r" b="b"/>
            <a:pathLst>
              <a:path w="1370525" h="1102685">
                <a:moveTo>
                  <a:pt x="0" y="0"/>
                </a:moveTo>
                <a:lnTo>
                  <a:pt x="1370525" y="0"/>
                </a:lnTo>
                <a:lnTo>
                  <a:pt x="1370525" y="1102685"/>
                </a:lnTo>
                <a:lnTo>
                  <a:pt x="0" y="11026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5" name="Group 5"/>
          <p:cNvGrpSpPr/>
          <p:nvPr/>
        </p:nvGrpSpPr>
        <p:grpSpPr>
          <a:xfrm>
            <a:off x="6785225" y="5532378"/>
            <a:ext cx="4717549" cy="1994591"/>
            <a:chOff x="0" y="0"/>
            <a:chExt cx="1242482" cy="52532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42482" cy="525324"/>
            </a:xfrm>
            <a:custGeom>
              <a:avLst/>
              <a:gdLst/>
              <a:ahLst/>
              <a:cxnLst/>
              <a:rect l="l" t="t" r="r" b="b"/>
              <a:pathLst>
                <a:path w="1242482" h="525324">
                  <a:moveTo>
                    <a:pt x="1039282" y="0"/>
                  </a:moveTo>
                  <a:lnTo>
                    <a:pt x="0" y="0"/>
                  </a:lnTo>
                  <a:lnTo>
                    <a:pt x="0" y="525324"/>
                  </a:lnTo>
                  <a:lnTo>
                    <a:pt x="1039282" y="525324"/>
                  </a:lnTo>
                  <a:lnTo>
                    <a:pt x="1242482" y="262662"/>
                  </a:lnTo>
                  <a:lnTo>
                    <a:pt x="1039282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ysDot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128182" cy="5729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endParaRPr dirty="0"/>
            </a:p>
          </p:txBody>
        </p:sp>
      </p:grpSp>
      <p:sp>
        <p:nvSpPr>
          <p:cNvPr id="8" name="Freeform 8"/>
          <p:cNvSpPr/>
          <p:nvPr/>
        </p:nvSpPr>
        <p:spPr>
          <a:xfrm>
            <a:off x="7016967" y="6152476"/>
            <a:ext cx="781020" cy="754395"/>
          </a:xfrm>
          <a:custGeom>
            <a:avLst/>
            <a:gdLst/>
            <a:ahLst/>
            <a:cxnLst/>
            <a:rect l="l" t="t" r="r" b="b"/>
            <a:pathLst>
              <a:path w="781020" h="754395">
                <a:moveTo>
                  <a:pt x="0" y="0"/>
                </a:moveTo>
                <a:lnTo>
                  <a:pt x="781020" y="0"/>
                </a:lnTo>
                <a:lnTo>
                  <a:pt x="781020" y="754395"/>
                </a:lnTo>
                <a:lnTo>
                  <a:pt x="0" y="7543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Freeform 9"/>
          <p:cNvSpPr/>
          <p:nvPr/>
        </p:nvSpPr>
        <p:spPr>
          <a:xfrm>
            <a:off x="13598275" y="4825847"/>
            <a:ext cx="1839187" cy="1599239"/>
          </a:xfrm>
          <a:custGeom>
            <a:avLst/>
            <a:gdLst/>
            <a:ahLst/>
            <a:cxnLst/>
            <a:rect l="l" t="t" r="r" b="b"/>
            <a:pathLst>
              <a:path w="1839187" h="1599239">
                <a:moveTo>
                  <a:pt x="0" y="0"/>
                </a:moveTo>
                <a:lnTo>
                  <a:pt x="1839187" y="0"/>
                </a:lnTo>
                <a:lnTo>
                  <a:pt x="1839187" y="1599238"/>
                </a:lnTo>
                <a:lnTo>
                  <a:pt x="0" y="15992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10" name="Group 10"/>
          <p:cNvGrpSpPr/>
          <p:nvPr/>
        </p:nvGrpSpPr>
        <p:grpSpPr>
          <a:xfrm>
            <a:off x="12166436" y="4469006"/>
            <a:ext cx="4845967" cy="4121335"/>
            <a:chOff x="0" y="0"/>
            <a:chExt cx="1276304" cy="108545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76304" cy="1085454"/>
            </a:xfrm>
            <a:custGeom>
              <a:avLst/>
              <a:gdLst/>
              <a:ahLst/>
              <a:cxnLst/>
              <a:rect l="l" t="t" r="r" b="b"/>
              <a:pathLst>
                <a:path w="1276304" h="1085454">
                  <a:moveTo>
                    <a:pt x="0" y="0"/>
                  </a:moveTo>
                  <a:lnTo>
                    <a:pt x="1276304" y="0"/>
                  </a:lnTo>
                  <a:lnTo>
                    <a:pt x="1276304" y="1085454"/>
                  </a:lnTo>
                  <a:lnTo>
                    <a:pt x="0" y="10854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276304" cy="11330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endParaRPr dirty="0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606431" y="2330936"/>
            <a:ext cx="15652869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Our Findings - ROI Drivers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06431" y="990600"/>
            <a:ext cx="2382033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-36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GORDON CONSULTING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051682" y="8951595"/>
            <a:ext cx="120761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PAGE 04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43016" y="3996008"/>
            <a:ext cx="2774801" cy="850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57"/>
              </a:lnSpc>
              <a:spcBef>
                <a:spcPct val="0"/>
              </a:spcBef>
            </a:pPr>
            <a:r>
              <a:rPr lang="en-US" sz="496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BUDGET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97615" y="6575137"/>
            <a:ext cx="4265602" cy="304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7"/>
              </a:lnSpc>
            </a:pPr>
            <a:r>
              <a:rPr lang="en-US" sz="2998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Micro (&lt;$5M) &amp; Indie ($5-$20M) budget tiers generated the </a:t>
            </a:r>
            <a:r>
              <a:rPr lang="en-US" sz="2998" b="1" dirty="0">
                <a:solidFill>
                  <a:srgbClr val="FBD206"/>
                </a:solidFill>
                <a:latin typeface="Garet Bold"/>
                <a:ea typeface="Garet Bold"/>
                <a:cs typeface="Garet Bold"/>
                <a:sym typeface="Garet Bold"/>
              </a:rPr>
              <a:t>HIGHEST ROI </a:t>
            </a:r>
          </a:p>
          <a:p>
            <a:pPr algn="ctr">
              <a:lnSpc>
                <a:spcPts val="3891"/>
              </a:lnSpc>
            </a:pPr>
            <a:endParaRPr lang="en-US" sz="2998" b="1" dirty="0">
              <a:solidFill>
                <a:srgbClr val="FBD206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algn="ctr">
              <a:lnSpc>
                <a:spcPts val="3891"/>
              </a:lnSpc>
              <a:spcBef>
                <a:spcPct val="0"/>
              </a:spcBef>
            </a:pPr>
            <a:endParaRPr lang="en-US" sz="2998" b="1" dirty="0">
              <a:solidFill>
                <a:srgbClr val="FBD206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626725" y="6575137"/>
            <a:ext cx="4265602" cy="1543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7"/>
              </a:lnSpc>
              <a:spcBef>
                <a:spcPct val="0"/>
              </a:spcBef>
            </a:pPr>
            <a:r>
              <a:rPr lang="en-US" sz="2998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Enabling levelFilm to </a:t>
            </a:r>
            <a:r>
              <a:rPr lang="en-US" sz="2998" b="1" dirty="0">
                <a:solidFill>
                  <a:srgbClr val="FBD206"/>
                </a:solidFill>
                <a:latin typeface="Garet Bold"/>
                <a:ea typeface="Garet Bold"/>
                <a:cs typeface="Garet Bold"/>
                <a:sym typeface="Garet Bold"/>
              </a:rPr>
              <a:t>OPTIMIZE BUDGET</a:t>
            </a:r>
            <a:r>
              <a:rPr lang="en-US" sz="2998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 for highest returns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985145" y="5844255"/>
            <a:ext cx="3265936" cy="1323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0"/>
              </a:lnSpc>
              <a:spcBef>
                <a:spcPct val="0"/>
              </a:spcBef>
            </a:pPr>
            <a:r>
              <a:rPr lang="en-US" sz="2557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Factor into Business Rules &amp; Constraints</a:t>
            </a:r>
          </a:p>
        </p:txBody>
      </p:sp>
      <p:pic>
        <p:nvPicPr>
          <p:cNvPr id="11266" name="Picture 2" descr="Super Size Me (2004) - IMDb">
            <a:extLst>
              <a:ext uri="{FF2B5EF4-FFF2-40B4-BE49-F238E27FC236}">
                <a16:creationId xmlns:a16="http://schemas.microsoft.com/office/drawing/2014/main" id="{6CE6371B-113D-0E3C-4D43-7E4994B3A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736" y="7831871"/>
            <a:ext cx="1228108" cy="174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Paranormal Activity | Rotten Tomatoes">
            <a:extLst>
              <a:ext uri="{FF2B5EF4-FFF2-40B4-BE49-F238E27FC236}">
                <a16:creationId xmlns:a16="http://schemas.microsoft.com/office/drawing/2014/main" id="{6E5404E3-7699-CBEA-D7C6-168AD033D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2642" y="7825077"/>
            <a:ext cx="1329185" cy="177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028700" y="945575"/>
            <a:ext cx="434856" cy="434856"/>
          </a:xfrm>
          <a:custGeom>
            <a:avLst/>
            <a:gdLst/>
            <a:ahLst/>
            <a:cxnLst/>
            <a:rect l="l" t="t" r="r" b="b"/>
            <a:pathLst>
              <a:path w="434856" h="434856">
                <a:moveTo>
                  <a:pt x="0" y="0"/>
                </a:moveTo>
                <a:lnTo>
                  <a:pt x="434856" y="0"/>
                </a:lnTo>
                <a:lnTo>
                  <a:pt x="434856" y="434855"/>
                </a:lnTo>
                <a:lnTo>
                  <a:pt x="0" y="4348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/>
          <p:cNvGrpSpPr/>
          <p:nvPr/>
        </p:nvGrpSpPr>
        <p:grpSpPr>
          <a:xfrm>
            <a:off x="8289651" y="5696162"/>
            <a:ext cx="4717549" cy="1994591"/>
            <a:chOff x="0" y="0"/>
            <a:chExt cx="1242482" cy="5253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42482" cy="525324"/>
            </a:xfrm>
            <a:custGeom>
              <a:avLst/>
              <a:gdLst/>
              <a:ahLst/>
              <a:cxnLst/>
              <a:rect l="l" t="t" r="r" b="b"/>
              <a:pathLst>
                <a:path w="1242482" h="525324">
                  <a:moveTo>
                    <a:pt x="1039282" y="0"/>
                  </a:moveTo>
                  <a:lnTo>
                    <a:pt x="0" y="0"/>
                  </a:lnTo>
                  <a:lnTo>
                    <a:pt x="0" y="525324"/>
                  </a:lnTo>
                  <a:lnTo>
                    <a:pt x="1039282" y="525324"/>
                  </a:lnTo>
                  <a:lnTo>
                    <a:pt x="1242482" y="262662"/>
                  </a:lnTo>
                  <a:lnTo>
                    <a:pt x="1039282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ysDot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128182" cy="5729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endParaRPr dirty="0"/>
            </a:p>
          </p:txBody>
        </p:sp>
      </p:grpSp>
      <p:sp>
        <p:nvSpPr>
          <p:cNvPr id="7" name="Freeform 7"/>
          <p:cNvSpPr/>
          <p:nvPr/>
        </p:nvSpPr>
        <p:spPr>
          <a:xfrm>
            <a:off x="8431449" y="6304609"/>
            <a:ext cx="781020" cy="754395"/>
          </a:xfrm>
          <a:custGeom>
            <a:avLst/>
            <a:gdLst/>
            <a:ahLst/>
            <a:cxnLst/>
            <a:rect l="l" t="t" r="r" b="b"/>
            <a:pathLst>
              <a:path w="781020" h="754395">
                <a:moveTo>
                  <a:pt x="0" y="0"/>
                </a:moveTo>
                <a:lnTo>
                  <a:pt x="781021" y="0"/>
                </a:lnTo>
                <a:lnTo>
                  <a:pt x="781021" y="754394"/>
                </a:lnTo>
                <a:lnTo>
                  <a:pt x="0" y="7543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Freeform 8"/>
          <p:cNvSpPr/>
          <p:nvPr/>
        </p:nvSpPr>
        <p:spPr>
          <a:xfrm>
            <a:off x="14610489" y="4647045"/>
            <a:ext cx="1839187" cy="1599239"/>
          </a:xfrm>
          <a:custGeom>
            <a:avLst/>
            <a:gdLst/>
            <a:ahLst/>
            <a:cxnLst/>
            <a:rect l="l" t="t" r="r" b="b"/>
            <a:pathLst>
              <a:path w="1839187" h="1599239">
                <a:moveTo>
                  <a:pt x="0" y="0"/>
                </a:moveTo>
                <a:lnTo>
                  <a:pt x="1839187" y="0"/>
                </a:lnTo>
                <a:lnTo>
                  <a:pt x="1839187" y="1599238"/>
                </a:lnTo>
                <a:lnTo>
                  <a:pt x="0" y="15992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9" name="Group 9"/>
          <p:cNvGrpSpPr/>
          <p:nvPr/>
        </p:nvGrpSpPr>
        <p:grpSpPr>
          <a:xfrm>
            <a:off x="13178650" y="4290204"/>
            <a:ext cx="4538089" cy="4572891"/>
            <a:chOff x="0" y="0"/>
            <a:chExt cx="1195217" cy="120438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95217" cy="1204383"/>
            </a:xfrm>
            <a:custGeom>
              <a:avLst/>
              <a:gdLst/>
              <a:ahLst/>
              <a:cxnLst/>
              <a:rect l="l" t="t" r="r" b="b"/>
              <a:pathLst>
                <a:path w="1195217" h="1204383">
                  <a:moveTo>
                    <a:pt x="0" y="0"/>
                  </a:moveTo>
                  <a:lnTo>
                    <a:pt x="1195217" y="0"/>
                  </a:lnTo>
                  <a:lnTo>
                    <a:pt x="1195217" y="1204383"/>
                  </a:lnTo>
                  <a:lnTo>
                    <a:pt x="0" y="12043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195217" cy="1252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endParaRPr dirty="0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06431" y="3895742"/>
            <a:ext cx="845361" cy="788924"/>
          </a:xfrm>
          <a:custGeom>
            <a:avLst/>
            <a:gdLst/>
            <a:ahLst/>
            <a:cxnLst/>
            <a:rect l="l" t="t" r="r" b="b"/>
            <a:pathLst>
              <a:path w="845361" h="788924">
                <a:moveTo>
                  <a:pt x="0" y="0"/>
                </a:moveTo>
                <a:lnTo>
                  <a:pt x="845361" y="0"/>
                </a:lnTo>
                <a:lnTo>
                  <a:pt x="845361" y="788924"/>
                </a:lnTo>
                <a:lnTo>
                  <a:pt x="0" y="7889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13" name="Group 13"/>
          <p:cNvGrpSpPr/>
          <p:nvPr/>
        </p:nvGrpSpPr>
        <p:grpSpPr>
          <a:xfrm>
            <a:off x="2782284" y="4727321"/>
            <a:ext cx="5104918" cy="2475199"/>
            <a:chOff x="0" y="0"/>
            <a:chExt cx="1344505" cy="65190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44505" cy="651904"/>
            </a:xfrm>
            <a:custGeom>
              <a:avLst/>
              <a:gdLst/>
              <a:ahLst/>
              <a:cxnLst/>
              <a:rect l="l" t="t" r="r" b="b"/>
              <a:pathLst>
                <a:path w="1344505" h="651904">
                  <a:moveTo>
                    <a:pt x="77345" y="0"/>
                  </a:moveTo>
                  <a:lnTo>
                    <a:pt x="1267161" y="0"/>
                  </a:lnTo>
                  <a:cubicBezTo>
                    <a:pt x="1287674" y="0"/>
                    <a:pt x="1307347" y="8149"/>
                    <a:pt x="1321851" y="22654"/>
                  </a:cubicBezTo>
                  <a:cubicBezTo>
                    <a:pt x="1336356" y="37159"/>
                    <a:pt x="1344505" y="56832"/>
                    <a:pt x="1344505" y="77345"/>
                  </a:cubicBezTo>
                  <a:lnTo>
                    <a:pt x="1344505" y="574560"/>
                  </a:lnTo>
                  <a:cubicBezTo>
                    <a:pt x="1344505" y="617276"/>
                    <a:pt x="1309877" y="651904"/>
                    <a:pt x="1267161" y="651904"/>
                  </a:cubicBezTo>
                  <a:lnTo>
                    <a:pt x="77345" y="651904"/>
                  </a:lnTo>
                  <a:cubicBezTo>
                    <a:pt x="56832" y="651904"/>
                    <a:pt x="37159" y="643755"/>
                    <a:pt x="22654" y="629251"/>
                  </a:cubicBezTo>
                  <a:cubicBezTo>
                    <a:pt x="8149" y="614746"/>
                    <a:pt x="0" y="595073"/>
                    <a:pt x="0" y="574560"/>
                  </a:cubicBezTo>
                  <a:lnTo>
                    <a:pt x="0" y="77345"/>
                  </a:lnTo>
                  <a:cubicBezTo>
                    <a:pt x="0" y="56832"/>
                    <a:pt x="8149" y="37159"/>
                    <a:pt x="22654" y="22654"/>
                  </a:cubicBezTo>
                  <a:cubicBezTo>
                    <a:pt x="37159" y="8149"/>
                    <a:pt x="56832" y="0"/>
                    <a:pt x="77345" y="0"/>
                  </a:cubicBezTo>
                  <a:close/>
                </a:path>
              </a:pathLst>
            </a:custGeom>
            <a:solidFill>
              <a:srgbClr val="363636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344505" cy="6995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endParaRPr dirty="0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606431" y="2330936"/>
            <a:ext cx="15652869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Our Findings - ROI Drivers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06431" y="990600"/>
            <a:ext cx="2382033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-36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GORDON CONSULTING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051682" y="8951595"/>
            <a:ext cx="120761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PAGE 05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624771" y="3920638"/>
            <a:ext cx="5223411" cy="662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3"/>
              </a:lnSpc>
              <a:spcBef>
                <a:spcPct val="0"/>
              </a:spcBef>
            </a:pPr>
            <a:r>
              <a:rPr lang="en-US" sz="385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TIMING OF RELEASES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989405" y="5322213"/>
            <a:ext cx="4440598" cy="1746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1634" lvl="1" indent="-270817" algn="l">
              <a:lnSpc>
                <a:spcPts val="3512"/>
              </a:lnSpc>
              <a:buFont typeface="Arial"/>
              <a:buChar char="•"/>
            </a:pPr>
            <a:r>
              <a:rPr lang="en-US" sz="2508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Late Spring/Early Summer </a:t>
            </a:r>
          </a:p>
          <a:p>
            <a:pPr marL="541634" lvl="1" indent="-270817" algn="l">
              <a:lnSpc>
                <a:spcPts val="3512"/>
              </a:lnSpc>
              <a:buFont typeface="Arial"/>
              <a:buChar char="•"/>
            </a:pPr>
            <a:r>
              <a:rPr lang="en-US" sz="2508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Canada Day &amp; Christmas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88225" y="6697044"/>
            <a:ext cx="3812966" cy="1677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8"/>
              </a:lnSpc>
              <a:spcBef>
                <a:spcPct val="0"/>
              </a:spcBef>
            </a:pPr>
            <a:r>
              <a:rPr lang="en-US" sz="2420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Positioning levelFilm to </a:t>
            </a:r>
            <a:r>
              <a:rPr lang="en-US" sz="2420" b="1" dirty="0">
                <a:solidFill>
                  <a:srgbClr val="FBD206"/>
                </a:solidFill>
                <a:latin typeface="Garet Bold"/>
                <a:ea typeface="Garet Bold"/>
                <a:cs typeface="Garet Bold"/>
                <a:sym typeface="Garet Bold"/>
              </a:rPr>
              <a:t>OPTIMIZE BUDGET &amp; MARKET TARGETING </a:t>
            </a:r>
            <a:r>
              <a:rPr lang="en-US" sz="2420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for highest returns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549200" y="6059250"/>
            <a:ext cx="3265936" cy="1323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0"/>
              </a:lnSpc>
              <a:spcBef>
                <a:spcPct val="0"/>
              </a:spcBef>
            </a:pPr>
            <a:r>
              <a:rPr lang="en-US" sz="2557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Factor into Business Rules &amp; Constraints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624771" y="4869773"/>
            <a:ext cx="4265602" cy="495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7"/>
              </a:lnSpc>
              <a:spcBef>
                <a:spcPct val="0"/>
              </a:spcBef>
            </a:pPr>
            <a:r>
              <a:rPr lang="en-US" sz="2998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High ROI Periods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743263" y="7459763"/>
            <a:ext cx="5104918" cy="2475199"/>
            <a:chOff x="0" y="0"/>
            <a:chExt cx="1344505" cy="65190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344505" cy="651904"/>
            </a:xfrm>
            <a:custGeom>
              <a:avLst/>
              <a:gdLst/>
              <a:ahLst/>
              <a:cxnLst/>
              <a:rect l="l" t="t" r="r" b="b"/>
              <a:pathLst>
                <a:path w="1344505" h="651904">
                  <a:moveTo>
                    <a:pt x="77345" y="0"/>
                  </a:moveTo>
                  <a:lnTo>
                    <a:pt x="1267161" y="0"/>
                  </a:lnTo>
                  <a:cubicBezTo>
                    <a:pt x="1287674" y="0"/>
                    <a:pt x="1307347" y="8149"/>
                    <a:pt x="1321851" y="22654"/>
                  </a:cubicBezTo>
                  <a:cubicBezTo>
                    <a:pt x="1336356" y="37159"/>
                    <a:pt x="1344505" y="56832"/>
                    <a:pt x="1344505" y="77345"/>
                  </a:cubicBezTo>
                  <a:lnTo>
                    <a:pt x="1344505" y="574560"/>
                  </a:lnTo>
                  <a:cubicBezTo>
                    <a:pt x="1344505" y="617276"/>
                    <a:pt x="1309877" y="651904"/>
                    <a:pt x="1267161" y="651904"/>
                  </a:cubicBezTo>
                  <a:lnTo>
                    <a:pt x="77345" y="651904"/>
                  </a:lnTo>
                  <a:cubicBezTo>
                    <a:pt x="56832" y="651904"/>
                    <a:pt x="37159" y="643755"/>
                    <a:pt x="22654" y="629251"/>
                  </a:cubicBezTo>
                  <a:cubicBezTo>
                    <a:pt x="8149" y="614746"/>
                    <a:pt x="0" y="595073"/>
                    <a:pt x="0" y="574560"/>
                  </a:cubicBezTo>
                  <a:lnTo>
                    <a:pt x="0" y="77345"/>
                  </a:lnTo>
                  <a:cubicBezTo>
                    <a:pt x="0" y="56832"/>
                    <a:pt x="8149" y="37159"/>
                    <a:pt x="22654" y="22654"/>
                  </a:cubicBezTo>
                  <a:cubicBezTo>
                    <a:pt x="37159" y="8149"/>
                    <a:pt x="56832" y="0"/>
                    <a:pt x="77345" y="0"/>
                  </a:cubicBezTo>
                  <a:close/>
                </a:path>
              </a:pathLst>
            </a:custGeom>
            <a:solidFill>
              <a:srgbClr val="363636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1344505" cy="6995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endParaRPr dirty="0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3046623" y="8168100"/>
            <a:ext cx="4440598" cy="1746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1634" lvl="1" indent="-270817" algn="l">
              <a:lnSpc>
                <a:spcPts val="3512"/>
              </a:lnSpc>
              <a:buFont typeface="Arial"/>
              <a:buChar char="•"/>
            </a:pPr>
            <a:r>
              <a:rPr lang="en-US" sz="2508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Strong seasonality effect genre specific ROIs (i.e. romance in winter season)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918259" y="7643128"/>
            <a:ext cx="4265602" cy="495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7"/>
              </a:lnSpc>
              <a:spcBef>
                <a:spcPct val="0"/>
              </a:spcBef>
            </a:pPr>
            <a:r>
              <a:rPr lang="en-US" sz="2998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Genre Performance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45575"/>
            <a:ext cx="434856" cy="434856"/>
          </a:xfrm>
          <a:custGeom>
            <a:avLst/>
            <a:gdLst/>
            <a:ahLst/>
            <a:cxnLst/>
            <a:rect l="l" t="t" r="r" b="b"/>
            <a:pathLst>
              <a:path w="434856" h="434856">
                <a:moveTo>
                  <a:pt x="0" y="0"/>
                </a:moveTo>
                <a:lnTo>
                  <a:pt x="434856" y="0"/>
                </a:lnTo>
                <a:lnTo>
                  <a:pt x="434856" y="434855"/>
                </a:lnTo>
                <a:lnTo>
                  <a:pt x="0" y="434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6785225" y="5532378"/>
            <a:ext cx="4717549" cy="1994591"/>
            <a:chOff x="0" y="0"/>
            <a:chExt cx="1242482" cy="52532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42482" cy="525324"/>
            </a:xfrm>
            <a:custGeom>
              <a:avLst/>
              <a:gdLst/>
              <a:ahLst/>
              <a:cxnLst/>
              <a:rect l="l" t="t" r="r" b="b"/>
              <a:pathLst>
                <a:path w="1242482" h="525324">
                  <a:moveTo>
                    <a:pt x="1039282" y="0"/>
                  </a:moveTo>
                  <a:lnTo>
                    <a:pt x="0" y="0"/>
                  </a:lnTo>
                  <a:lnTo>
                    <a:pt x="0" y="525324"/>
                  </a:lnTo>
                  <a:lnTo>
                    <a:pt x="1039282" y="525324"/>
                  </a:lnTo>
                  <a:lnTo>
                    <a:pt x="1242482" y="262662"/>
                  </a:lnTo>
                  <a:lnTo>
                    <a:pt x="1039282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ysDot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128182" cy="5729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endParaRPr dirty="0"/>
            </a:p>
          </p:txBody>
        </p:sp>
      </p:grpSp>
      <p:sp>
        <p:nvSpPr>
          <p:cNvPr id="6" name="Freeform 6"/>
          <p:cNvSpPr/>
          <p:nvPr/>
        </p:nvSpPr>
        <p:spPr>
          <a:xfrm>
            <a:off x="7016967" y="6152476"/>
            <a:ext cx="781020" cy="754395"/>
          </a:xfrm>
          <a:custGeom>
            <a:avLst/>
            <a:gdLst/>
            <a:ahLst/>
            <a:cxnLst/>
            <a:rect l="l" t="t" r="r" b="b"/>
            <a:pathLst>
              <a:path w="781020" h="754395">
                <a:moveTo>
                  <a:pt x="0" y="0"/>
                </a:moveTo>
                <a:lnTo>
                  <a:pt x="781020" y="0"/>
                </a:lnTo>
                <a:lnTo>
                  <a:pt x="781020" y="754395"/>
                </a:lnTo>
                <a:lnTo>
                  <a:pt x="0" y="7543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/>
          <p:cNvSpPr/>
          <p:nvPr/>
        </p:nvSpPr>
        <p:spPr>
          <a:xfrm>
            <a:off x="13598275" y="4825847"/>
            <a:ext cx="1839187" cy="1599239"/>
          </a:xfrm>
          <a:custGeom>
            <a:avLst/>
            <a:gdLst/>
            <a:ahLst/>
            <a:cxnLst/>
            <a:rect l="l" t="t" r="r" b="b"/>
            <a:pathLst>
              <a:path w="1839187" h="1599239">
                <a:moveTo>
                  <a:pt x="0" y="0"/>
                </a:moveTo>
                <a:lnTo>
                  <a:pt x="1839187" y="0"/>
                </a:lnTo>
                <a:lnTo>
                  <a:pt x="1839187" y="1599238"/>
                </a:lnTo>
                <a:lnTo>
                  <a:pt x="0" y="15992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8" name="Group 8"/>
          <p:cNvGrpSpPr/>
          <p:nvPr/>
        </p:nvGrpSpPr>
        <p:grpSpPr>
          <a:xfrm>
            <a:off x="12166436" y="4469006"/>
            <a:ext cx="4845967" cy="4121335"/>
            <a:chOff x="0" y="0"/>
            <a:chExt cx="1276304" cy="108545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76304" cy="1085454"/>
            </a:xfrm>
            <a:custGeom>
              <a:avLst/>
              <a:gdLst/>
              <a:ahLst/>
              <a:cxnLst/>
              <a:rect l="l" t="t" r="r" b="b"/>
              <a:pathLst>
                <a:path w="1276304" h="1085454">
                  <a:moveTo>
                    <a:pt x="0" y="0"/>
                  </a:moveTo>
                  <a:lnTo>
                    <a:pt x="1276304" y="0"/>
                  </a:lnTo>
                  <a:lnTo>
                    <a:pt x="1276304" y="1085454"/>
                  </a:lnTo>
                  <a:lnTo>
                    <a:pt x="0" y="10854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276304" cy="11330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endParaRPr dirty="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606431" y="2330936"/>
            <a:ext cx="15652869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Our Findings - ROI Drivers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6431" y="990600"/>
            <a:ext cx="2382033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-36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GORDON CONSULTING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051682" y="8951595"/>
            <a:ext cx="120761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PAGE 06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50624" y="3996008"/>
            <a:ext cx="2774801" cy="850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57"/>
              </a:lnSpc>
              <a:spcBef>
                <a:spcPct val="0"/>
              </a:spcBef>
            </a:pPr>
            <a:r>
              <a:rPr lang="en-US" sz="496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TALENT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05224" y="6579121"/>
            <a:ext cx="4265602" cy="304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7"/>
              </a:lnSpc>
            </a:pPr>
            <a:r>
              <a:rPr lang="en-US" sz="2998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Films that included certain actors &amp; directors generated  </a:t>
            </a:r>
            <a:r>
              <a:rPr lang="en-US" sz="2998" b="1" dirty="0">
                <a:solidFill>
                  <a:srgbClr val="FBD206"/>
                </a:solidFill>
                <a:latin typeface="Garet Bold"/>
                <a:ea typeface="Garet Bold"/>
                <a:cs typeface="Garet Bold"/>
                <a:sym typeface="Garet Bold"/>
              </a:rPr>
              <a:t>HIGHER ROI </a:t>
            </a:r>
          </a:p>
          <a:p>
            <a:pPr algn="ctr">
              <a:lnSpc>
                <a:spcPts val="3891"/>
              </a:lnSpc>
            </a:pPr>
            <a:endParaRPr lang="en-US" sz="2998" b="1" dirty="0">
              <a:solidFill>
                <a:srgbClr val="FBD206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algn="ctr">
              <a:lnSpc>
                <a:spcPts val="3891"/>
              </a:lnSpc>
              <a:spcBef>
                <a:spcPct val="0"/>
              </a:spcBef>
            </a:pPr>
            <a:endParaRPr lang="en-US" sz="2998" b="1" dirty="0">
              <a:solidFill>
                <a:srgbClr val="FBD206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626725" y="6575137"/>
            <a:ext cx="4265602" cy="1543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7"/>
              </a:lnSpc>
              <a:spcBef>
                <a:spcPct val="0"/>
              </a:spcBef>
            </a:pPr>
            <a:r>
              <a:rPr lang="en-US" sz="2998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Equipping levelFilm to </a:t>
            </a:r>
            <a:r>
              <a:rPr lang="en-US" sz="2998" b="1" dirty="0">
                <a:solidFill>
                  <a:srgbClr val="FBD206"/>
                </a:solidFill>
                <a:latin typeface="Garet Bold"/>
                <a:ea typeface="Garet Bold"/>
                <a:cs typeface="Garet Bold"/>
                <a:sym typeface="Garet Bold"/>
              </a:rPr>
              <a:t>OPTIMIZE BUDGET</a:t>
            </a:r>
            <a:r>
              <a:rPr lang="en-US" sz="2998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 for highest returns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985145" y="5844255"/>
            <a:ext cx="3265936" cy="1323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0"/>
              </a:lnSpc>
              <a:spcBef>
                <a:spcPct val="0"/>
              </a:spcBef>
            </a:pPr>
            <a:r>
              <a:rPr lang="en-US" sz="2557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Factor into Business Rules &amp; Constraints</a:t>
            </a:r>
          </a:p>
        </p:txBody>
      </p:sp>
      <p:sp>
        <p:nvSpPr>
          <p:cNvPr id="18" name="Freeform 18"/>
          <p:cNvSpPr/>
          <p:nvPr/>
        </p:nvSpPr>
        <p:spPr>
          <a:xfrm>
            <a:off x="2769824" y="5280919"/>
            <a:ext cx="1521185" cy="907677"/>
          </a:xfrm>
          <a:custGeom>
            <a:avLst/>
            <a:gdLst/>
            <a:ahLst/>
            <a:cxnLst/>
            <a:rect l="l" t="t" r="r" b="b"/>
            <a:pathLst>
              <a:path w="1521185" h="907677">
                <a:moveTo>
                  <a:pt x="0" y="0"/>
                </a:moveTo>
                <a:lnTo>
                  <a:pt x="1521185" y="0"/>
                </a:lnTo>
                <a:lnTo>
                  <a:pt x="1521185" y="907677"/>
                </a:lnTo>
                <a:lnTo>
                  <a:pt x="0" y="9076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028700" y="945575"/>
            <a:ext cx="434856" cy="434856"/>
          </a:xfrm>
          <a:custGeom>
            <a:avLst/>
            <a:gdLst/>
            <a:ahLst/>
            <a:cxnLst/>
            <a:rect l="l" t="t" r="r" b="b"/>
            <a:pathLst>
              <a:path w="434856" h="434856">
                <a:moveTo>
                  <a:pt x="0" y="0"/>
                </a:moveTo>
                <a:lnTo>
                  <a:pt x="434856" y="0"/>
                </a:lnTo>
                <a:lnTo>
                  <a:pt x="434856" y="434855"/>
                </a:lnTo>
                <a:lnTo>
                  <a:pt x="0" y="4348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/>
          <p:cNvGrpSpPr/>
          <p:nvPr/>
        </p:nvGrpSpPr>
        <p:grpSpPr>
          <a:xfrm>
            <a:off x="6914459" y="5446664"/>
            <a:ext cx="4717549" cy="1994591"/>
            <a:chOff x="0" y="0"/>
            <a:chExt cx="1242482" cy="5253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42482" cy="525324"/>
            </a:xfrm>
            <a:custGeom>
              <a:avLst/>
              <a:gdLst/>
              <a:ahLst/>
              <a:cxnLst/>
              <a:rect l="l" t="t" r="r" b="b"/>
              <a:pathLst>
                <a:path w="1242482" h="525324">
                  <a:moveTo>
                    <a:pt x="1039282" y="0"/>
                  </a:moveTo>
                  <a:lnTo>
                    <a:pt x="0" y="0"/>
                  </a:lnTo>
                  <a:lnTo>
                    <a:pt x="0" y="525324"/>
                  </a:lnTo>
                  <a:lnTo>
                    <a:pt x="1039282" y="525324"/>
                  </a:lnTo>
                  <a:lnTo>
                    <a:pt x="1242482" y="262662"/>
                  </a:lnTo>
                  <a:lnTo>
                    <a:pt x="1039282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ysDot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128182" cy="5729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endParaRPr dirty="0"/>
            </a:p>
          </p:txBody>
        </p:sp>
      </p:grpSp>
      <p:sp>
        <p:nvSpPr>
          <p:cNvPr id="7" name="Freeform 7"/>
          <p:cNvSpPr/>
          <p:nvPr/>
        </p:nvSpPr>
        <p:spPr>
          <a:xfrm>
            <a:off x="7056257" y="6055111"/>
            <a:ext cx="781020" cy="754395"/>
          </a:xfrm>
          <a:custGeom>
            <a:avLst/>
            <a:gdLst/>
            <a:ahLst/>
            <a:cxnLst/>
            <a:rect l="l" t="t" r="r" b="b"/>
            <a:pathLst>
              <a:path w="781020" h="754395">
                <a:moveTo>
                  <a:pt x="0" y="0"/>
                </a:moveTo>
                <a:lnTo>
                  <a:pt x="781021" y="0"/>
                </a:lnTo>
                <a:lnTo>
                  <a:pt x="781021" y="754394"/>
                </a:lnTo>
                <a:lnTo>
                  <a:pt x="0" y="7543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Freeform 8"/>
          <p:cNvSpPr/>
          <p:nvPr/>
        </p:nvSpPr>
        <p:spPr>
          <a:xfrm>
            <a:off x="13933155" y="4598097"/>
            <a:ext cx="1839187" cy="1599239"/>
          </a:xfrm>
          <a:custGeom>
            <a:avLst/>
            <a:gdLst/>
            <a:ahLst/>
            <a:cxnLst/>
            <a:rect l="l" t="t" r="r" b="b"/>
            <a:pathLst>
              <a:path w="1839187" h="1599239">
                <a:moveTo>
                  <a:pt x="0" y="0"/>
                </a:moveTo>
                <a:lnTo>
                  <a:pt x="1839188" y="0"/>
                </a:lnTo>
                <a:lnTo>
                  <a:pt x="1839188" y="1599239"/>
                </a:lnTo>
                <a:lnTo>
                  <a:pt x="0" y="15992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9" name="Group 9"/>
          <p:cNvGrpSpPr/>
          <p:nvPr/>
        </p:nvGrpSpPr>
        <p:grpSpPr>
          <a:xfrm>
            <a:off x="12501317" y="4241256"/>
            <a:ext cx="4538089" cy="4572891"/>
            <a:chOff x="0" y="0"/>
            <a:chExt cx="1195217" cy="120438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95217" cy="1204383"/>
            </a:xfrm>
            <a:custGeom>
              <a:avLst/>
              <a:gdLst/>
              <a:ahLst/>
              <a:cxnLst/>
              <a:rect l="l" t="t" r="r" b="b"/>
              <a:pathLst>
                <a:path w="1195217" h="1204383">
                  <a:moveTo>
                    <a:pt x="0" y="0"/>
                  </a:moveTo>
                  <a:lnTo>
                    <a:pt x="1195217" y="0"/>
                  </a:lnTo>
                  <a:lnTo>
                    <a:pt x="1195217" y="1204383"/>
                  </a:lnTo>
                  <a:lnTo>
                    <a:pt x="0" y="12043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195217" cy="1252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endParaRPr dirty="0"/>
            </a:p>
          </p:txBody>
        </p:sp>
      </p:grpSp>
      <p:sp>
        <p:nvSpPr>
          <p:cNvPr id="12" name="Freeform 12"/>
          <p:cNvSpPr/>
          <p:nvPr/>
        </p:nvSpPr>
        <p:spPr>
          <a:xfrm>
            <a:off x="3702720" y="5544318"/>
            <a:ext cx="1966766" cy="1966766"/>
          </a:xfrm>
          <a:custGeom>
            <a:avLst/>
            <a:gdLst/>
            <a:ahLst/>
            <a:cxnLst/>
            <a:rect l="l" t="t" r="r" b="b"/>
            <a:pathLst>
              <a:path w="1966766" h="1966766">
                <a:moveTo>
                  <a:pt x="0" y="0"/>
                </a:moveTo>
                <a:lnTo>
                  <a:pt x="1966766" y="0"/>
                </a:lnTo>
                <a:lnTo>
                  <a:pt x="1966766" y="1966767"/>
                </a:lnTo>
                <a:lnTo>
                  <a:pt x="0" y="19667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3" name="TextBox 13"/>
          <p:cNvSpPr txBox="1"/>
          <p:nvPr/>
        </p:nvSpPr>
        <p:spPr>
          <a:xfrm>
            <a:off x="1606431" y="2330936"/>
            <a:ext cx="15652869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Our Findings - ROI Drivers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06431" y="990600"/>
            <a:ext cx="2382033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-36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GORDON CONSULTING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051682" y="8951595"/>
            <a:ext cx="120761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PAGE 07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63556" y="3957371"/>
            <a:ext cx="6445096" cy="1312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6"/>
              </a:lnSpc>
            </a:pPr>
            <a:r>
              <a:rPr lang="en-US" sz="3776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DEMOGRAPHIC </a:t>
            </a:r>
          </a:p>
          <a:p>
            <a:pPr algn="ctr">
              <a:lnSpc>
                <a:spcPts val="5286"/>
              </a:lnSpc>
              <a:spcBef>
                <a:spcPct val="0"/>
              </a:spcBef>
            </a:pPr>
            <a:r>
              <a:rPr lang="en-US" sz="3776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INSIGHTS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174008" y="5809752"/>
            <a:ext cx="3265936" cy="1323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0"/>
              </a:lnSpc>
              <a:spcBef>
                <a:spcPct val="0"/>
              </a:spcBef>
            </a:pPr>
            <a:r>
              <a:rPr lang="en-US" sz="2557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Factor into Business Rules &amp; Constraints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797447" y="7781230"/>
            <a:ext cx="3736177" cy="1847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6"/>
              </a:lnSpc>
              <a:spcBef>
                <a:spcPct val="0"/>
              </a:spcBef>
            </a:pPr>
            <a:r>
              <a:rPr lang="en-US" sz="2626" b="1" dirty="0">
                <a:solidFill>
                  <a:srgbClr val="FBD206"/>
                </a:solidFill>
                <a:latin typeface="Garet Bold"/>
                <a:ea typeface="Garet Bold"/>
                <a:cs typeface="Garet Bold"/>
                <a:sym typeface="Garet Bold"/>
              </a:rPr>
              <a:t>STRONG ROI </a:t>
            </a:r>
            <a:r>
              <a:rPr lang="en-US" sz="2626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performance from Hindi &amp; German language films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964895" y="6754693"/>
            <a:ext cx="3775707" cy="2100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sz="2420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Empowering levelFilm to </a:t>
            </a:r>
            <a:r>
              <a:rPr lang="en-US" sz="2420" b="1" dirty="0">
                <a:solidFill>
                  <a:srgbClr val="FBD206"/>
                </a:solidFill>
                <a:latin typeface="Garet Bold"/>
                <a:ea typeface="Garet Bold"/>
                <a:cs typeface="Garet Bold"/>
                <a:sym typeface="Garet Bold"/>
              </a:rPr>
              <a:t>DIVERSIFY </a:t>
            </a:r>
            <a:r>
              <a:rPr lang="en-US" sz="2420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their portfolio to hedge overall returns</a:t>
            </a:r>
          </a:p>
          <a:p>
            <a:pPr algn="l">
              <a:lnSpc>
                <a:spcPts val="3388"/>
              </a:lnSpc>
              <a:spcBef>
                <a:spcPct val="0"/>
              </a:spcBef>
            </a:pPr>
            <a:endParaRPr lang="en-US" sz="2420" b="1" dirty="0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12552" y="-1412651"/>
            <a:ext cx="7878261" cy="4716452"/>
          </a:xfrm>
          <a:custGeom>
            <a:avLst/>
            <a:gdLst/>
            <a:ahLst/>
            <a:cxnLst/>
            <a:rect l="l" t="t" r="r" b="b"/>
            <a:pathLst>
              <a:path w="7878261" h="4716452">
                <a:moveTo>
                  <a:pt x="0" y="0"/>
                </a:moveTo>
                <a:lnTo>
                  <a:pt x="7878260" y="0"/>
                </a:lnTo>
                <a:lnTo>
                  <a:pt x="7878260" y="4716452"/>
                </a:lnTo>
                <a:lnTo>
                  <a:pt x="0" y="47164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-8771754">
            <a:off x="-2693003" y="6936384"/>
            <a:ext cx="7878261" cy="4716452"/>
          </a:xfrm>
          <a:custGeom>
            <a:avLst/>
            <a:gdLst/>
            <a:ahLst/>
            <a:cxnLst/>
            <a:rect l="l" t="t" r="r" b="b"/>
            <a:pathLst>
              <a:path w="7878261" h="4716452">
                <a:moveTo>
                  <a:pt x="0" y="0"/>
                </a:moveTo>
                <a:lnTo>
                  <a:pt x="7878261" y="0"/>
                </a:lnTo>
                <a:lnTo>
                  <a:pt x="7878261" y="4716452"/>
                </a:lnTo>
                <a:lnTo>
                  <a:pt x="0" y="47164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1028700" y="945575"/>
            <a:ext cx="434856" cy="434856"/>
          </a:xfrm>
          <a:custGeom>
            <a:avLst/>
            <a:gdLst/>
            <a:ahLst/>
            <a:cxnLst/>
            <a:rect l="l" t="t" r="r" b="b"/>
            <a:pathLst>
              <a:path w="434856" h="434856">
                <a:moveTo>
                  <a:pt x="0" y="0"/>
                </a:moveTo>
                <a:lnTo>
                  <a:pt x="434856" y="0"/>
                </a:lnTo>
                <a:lnTo>
                  <a:pt x="434856" y="434855"/>
                </a:lnTo>
                <a:lnTo>
                  <a:pt x="0" y="4348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5" name="Group 5"/>
          <p:cNvGrpSpPr/>
          <p:nvPr/>
        </p:nvGrpSpPr>
        <p:grpSpPr>
          <a:xfrm>
            <a:off x="1776369" y="5915025"/>
            <a:ext cx="2617227" cy="2887974"/>
            <a:chOff x="0" y="0"/>
            <a:chExt cx="7366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6600" cy="812800"/>
            </a:xfrm>
            <a:custGeom>
              <a:avLst/>
              <a:gdLst/>
              <a:ahLst/>
              <a:cxnLst/>
              <a:rect l="l" t="t" r="r" b="b"/>
              <a:pathLst>
                <a:path w="736600" h="81280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363636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6600" cy="733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endParaRPr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625298" y="5915025"/>
            <a:ext cx="2617227" cy="2887974"/>
            <a:chOff x="0" y="0"/>
            <a:chExt cx="7366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36600" cy="812800"/>
            </a:xfrm>
            <a:custGeom>
              <a:avLst/>
              <a:gdLst/>
              <a:ahLst/>
              <a:cxnLst/>
              <a:rect l="l" t="t" r="r" b="b"/>
              <a:pathLst>
                <a:path w="736600" h="81280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363636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736600" cy="733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endParaRPr dirty="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471125" y="5915025"/>
            <a:ext cx="2617227" cy="2887974"/>
            <a:chOff x="0" y="0"/>
            <a:chExt cx="7366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36600" cy="812800"/>
            </a:xfrm>
            <a:custGeom>
              <a:avLst/>
              <a:gdLst/>
              <a:ahLst/>
              <a:cxnLst/>
              <a:rect l="l" t="t" r="r" b="b"/>
              <a:pathLst>
                <a:path w="736600" h="81280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363636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736600" cy="733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endParaRPr dirty="0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76369" y="4188073"/>
            <a:ext cx="8898128" cy="1389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6"/>
              </a:lnSpc>
              <a:spcBef>
                <a:spcPct val="0"/>
              </a:spcBef>
            </a:pPr>
            <a:r>
              <a:rPr lang="en-US" sz="2654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Leveraging key insights from the model create </a:t>
            </a:r>
            <a:r>
              <a:rPr lang="en-US" sz="2654" b="1" dirty="0">
                <a:solidFill>
                  <a:srgbClr val="FBD206"/>
                </a:solidFill>
                <a:latin typeface="Garet Bold"/>
                <a:ea typeface="Garet Bold"/>
                <a:cs typeface="Garet Bold"/>
                <a:sym typeface="Garet Bold"/>
              </a:rPr>
              <a:t>data-driven business rules &amp; constraints </a:t>
            </a:r>
            <a:r>
              <a:rPr lang="en-US" sz="2654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to guide film acquisition. Such as: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76369" y="2537176"/>
            <a:ext cx="8464677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Recommendation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06431" y="990600"/>
            <a:ext cx="2382033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-36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GORDON CONSULTING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051682" y="8951595"/>
            <a:ext cx="120761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PAGE 08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66145" y="6346737"/>
            <a:ext cx="2437675" cy="869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2"/>
              </a:lnSpc>
              <a:spcBef>
                <a:spcPct val="0"/>
              </a:spcBef>
            </a:pPr>
            <a:r>
              <a:rPr lang="en-US" sz="2508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Demographic Targeting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715074" y="6346737"/>
            <a:ext cx="2437675" cy="130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2"/>
              </a:lnSpc>
              <a:spcBef>
                <a:spcPct val="0"/>
              </a:spcBef>
            </a:pPr>
            <a:r>
              <a:rPr lang="en-US" sz="2508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Seasonal Genre Alignment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560901" y="6346737"/>
            <a:ext cx="2437675" cy="1330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2"/>
              </a:lnSpc>
              <a:spcBef>
                <a:spcPct val="0"/>
              </a:spcBef>
            </a:pPr>
            <a:r>
              <a:rPr lang="en-US" sz="2508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Talent &amp; Budget Thresholds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180523" y="4858903"/>
            <a:ext cx="5078777" cy="913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6"/>
              </a:lnSpc>
              <a:spcBef>
                <a:spcPct val="0"/>
              </a:spcBef>
            </a:pPr>
            <a:r>
              <a:rPr lang="en-US" sz="2654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Strengthen Business Rule &amp; Constraints Development: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180523" y="5917344"/>
            <a:ext cx="4740597" cy="2227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002" lvl="1" indent="-267501" algn="l">
              <a:lnSpc>
                <a:spcPts val="3469"/>
              </a:lnSpc>
              <a:buFont typeface="Arial"/>
              <a:buChar char="•"/>
            </a:pPr>
            <a:r>
              <a:rPr lang="en-US" sz="2478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Engage with Subject Matter Experts to validate rules</a:t>
            </a:r>
          </a:p>
          <a:p>
            <a:pPr marL="535002" lvl="1" indent="-267501" algn="l">
              <a:lnSpc>
                <a:spcPts val="3469"/>
              </a:lnSpc>
              <a:buFont typeface="Arial"/>
              <a:buChar char="•"/>
            </a:pPr>
            <a:r>
              <a:rPr lang="en-US" sz="2478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Continuously refinement based on performance </a:t>
            </a:r>
          </a:p>
        </p:txBody>
      </p:sp>
      <p:sp>
        <p:nvSpPr>
          <p:cNvPr id="23" name="AutoShape 23"/>
          <p:cNvSpPr/>
          <p:nvPr/>
        </p:nvSpPr>
        <p:spPr>
          <a:xfrm flipH="1">
            <a:off x="11352927" y="4192098"/>
            <a:ext cx="0" cy="4931900"/>
          </a:xfrm>
          <a:prstGeom prst="line">
            <a:avLst/>
          </a:prstGeom>
          <a:ln w="3810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24" name="AutoShape 24"/>
          <p:cNvSpPr/>
          <p:nvPr/>
        </p:nvSpPr>
        <p:spPr>
          <a:xfrm flipH="1">
            <a:off x="10472204" y="4173048"/>
            <a:ext cx="880723" cy="0"/>
          </a:xfrm>
          <a:prstGeom prst="line">
            <a:avLst/>
          </a:prstGeom>
          <a:ln w="3810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25" name="AutoShape 25"/>
          <p:cNvSpPr/>
          <p:nvPr/>
        </p:nvSpPr>
        <p:spPr>
          <a:xfrm flipH="1">
            <a:off x="10501149" y="9123998"/>
            <a:ext cx="880723" cy="0"/>
          </a:xfrm>
          <a:prstGeom prst="line">
            <a:avLst/>
          </a:prstGeom>
          <a:ln w="3810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12552" y="-1412651"/>
            <a:ext cx="7878261" cy="4716452"/>
          </a:xfrm>
          <a:custGeom>
            <a:avLst/>
            <a:gdLst/>
            <a:ahLst/>
            <a:cxnLst/>
            <a:rect l="l" t="t" r="r" b="b"/>
            <a:pathLst>
              <a:path w="7878261" h="4716452">
                <a:moveTo>
                  <a:pt x="0" y="0"/>
                </a:moveTo>
                <a:lnTo>
                  <a:pt x="7878260" y="0"/>
                </a:lnTo>
                <a:lnTo>
                  <a:pt x="7878260" y="4716452"/>
                </a:lnTo>
                <a:lnTo>
                  <a:pt x="0" y="47164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-8771754">
            <a:off x="-2693003" y="6936384"/>
            <a:ext cx="7878261" cy="4716452"/>
          </a:xfrm>
          <a:custGeom>
            <a:avLst/>
            <a:gdLst/>
            <a:ahLst/>
            <a:cxnLst/>
            <a:rect l="l" t="t" r="r" b="b"/>
            <a:pathLst>
              <a:path w="7878261" h="4716452">
                <a:moveTo>
                  <a:pt x="0" y="0"/>
                </a:moveTo>
                <a:lnTo>
                  <a:pt x="7878261" y="0"/>
                </a:lnTo>
                <a:lnTo>
                  <a:pt x="7878261" y="4716452"/>
                </a:lnTo>
                <a:lnTo>
                  <a:pt x="0" y="47164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1028700" y="945575"/>
            <a:ext cx="434856" cy="434856"/>
          </a:xfrm>
          <a:custGeom>
            <a:avLst/>
            <a:gdLst/>
            <a:ahLst/>
            <a:cxnLst/>
            <a:rect l="l" t="t" r="r" b="b"/>
            <a:pathLst>
              <a:path w="434856" h="434856">
                <a:moveTo>
                  <a:pt x="0" y="0"/>
                </a:moveTo>
                <a:lnTo>
                  <a:pt x="434856" y="0"/>
                </a:lnTo>
                <a:lnTo>
                  <a:pt x="434856" y="434855"/>
                </a:lnTo>
                <a:lnTo>
                  <a:pt x="0" y="4348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5" name="Group 5"/>
          <p:cNvGrpSpPr/>
          <p:nvPr/>
        </p:nvGrpSpPr>
        <p:grpSpPr>
          <a:xfrm>
            <a:off x="5129746" y="4631728"/>
            <a:ext cx="3461804" cy="4061439"/>
            <a:chOff x="0" y="0"/>
            <a:chExt cx="936856" cy="10991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36856" cy="1099133"/>
            </a:xfrm>
            <a:custGeom>
              <a:avLst/>
              <a:gdLst/>
              <a:ahLst/>
              <a:cxnLst/>
              <a:rect l="l" t="t" r="r" b="b"/>
              <a:pathLst>
                <a:path w="936856" h="1099133">
                  <a:moveTo>
                    <a:pt x="114056" y="0"/>
                  </a:moveTo>
                  <a:lnTo>
                    <a:pt x="822800" y="0"/>
                  </a:lnTo>
                  <a:cubicBezTo>
                    <a:pt x="853049" y="0"/>
                    <a:pt x="882060" y="12017"/>
                    <a:pt x="903450" y="33406"/>
                  </a:cubicBezTo>
                  <a:cubicBezTo>
                    <a:pt x="924839" y="54796"/>
                    <a:pt x="936856" y="83806"/>
                    <a:pt x="936856" y="114056"/>
                  </a:cubicBezTo>
                  <a:lnTo>
                    <a:pt x="936856" y="985077"/>
                  </a:lnTo>
                  <a:cubicBezTo>
                    <a:pt x="936856" y="1015326"/>
                    <a:pt x="924839" y="1044337"/>
                    <a:pt x="903450" y="1065727"/>
                  </a:cubicBezTo>
                  <a:cubicBezTo>
                    <a:pt x="882060" y="1087116"/>
                    <a:pt x="853049" y="1099133"/>
                    <a:pt x="822800" y="1099133"/>
                  </a:cubicBezTo>
                  <a:lnTo>
                    <a:pt x="114056" y="1099133"/>
                  </a:lnTo>
                  <a:cubicBezTo>
                    <a:pt x="83806" y="1099133"/>
                    <a:pt x="54796" y="1087116"/>
                    <a:pt x="33406" y="1065727"/>
                  </a:cubicBezTo>
                  <a:cubicBezTo>
                    <a:pt x="12017" y="1044337"/>
                    <a:pt x="0" y="1015326"/>
                    <a:pt x="0" y="985077"/>
                  </a:cubicBezTo>
                  <a:lnTo>
                    <a:pt x="0" y="114056"/>
                  </a:lnTo>
                  <a:cubicBezTo>
                    <a:pt x="0" y="83806"/>
                    <a:pt x="12017" y="54796"/>
                    <a:pt x="33406" y="33406"/>
                  </a:cubicBezTo>
                  <a:cubicBezTo>
                    <a:pt x="54796" y="12017"/>
                    <a:pt x="83806" y="0"/>
                    <a:pt x="114056" y="0"/>
                  </a:cubicBezTo>
                  <a:close/>
                </a:path>
              </a:pathLst>
            </a:custGeom>
            <a:solidFill>
              <a:srgbClr val="363636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936856" cy="11467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endParaRPr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44000" y="4631728"/>
            <a:ext cx="3461804" cy="4061439"/>
            <a:chOff x="0" y="0"/>
            <a:chExt cx="936856" cy="10991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36856" cy="1099133"/>
            </a:xfrm>
            <a:custGeom>
              <a:avLst/>
              <a:gdLst/>
              <a:ahLst/>
              <a:cxnLst/>
              <a:rect l="l" t="t" r="r" b="b"/>
              <a:pathLst>
                <a:path w="936856" h="1099133">
                  <a:moveTo>
                    <a:pt x="114056" y="0"/>
                  </a:moveTo>
                  <a:lnTo>
                    <a:pt x="822800" y="0"/>
                  </a:lnTo>
                  <a:cubicBezTo>
                    <a:pt x="853049" y="0"/>
                    <a:pt x="882060" y="12017"/>
                    <a:pt x="903450" y="33406"/>
                  </a:cubicBezTo>
                  <a:cubicBezTo>
                    <a:pt x="924839" y="54796"/>
                    <a:pt x="936856" y="83806"/>
                    <a:pt x="936856" y="114056"/>
                  </a:cubicBezTo>
                  <a:lnTo>
                    <a:pt x="936856" y="985077"/>
                  </a:lnTo>
                  <a:cubicBezTo>
                    <a:pt x="936856" y="1015326"/>
                    <a:pt x="924839" y="1044337"/>
                    <a:pt x="903450" y="1065727"/>
                  </a:cubicBezTo>
                  <a:cubicBezTo>
                    <a:pt x="882060" y="1087116"/>
                    <a:pt x="853049" y="1099133"/>
                    <a:pt x="822800" y="1099133"/>
                  </a:cubicBezTo>
                  <a:lnTo>
                    <a:pt x="114056" y="1099133"/>
                  </a:lnTo>
                  <a:cubicBezTo>
                    <a:pt x="83806" y="1099133"/>
                    <a:pt x="54796" y="1087116"/>
                    <a:pt x="33406" y="1065727"/>
                  </a:cubicBezTo>
                  <a:cubicBezTo>
                    <a:pt x="12017" y="1044337"/>
                    <a:pt x="0" y="1015326"/>
                    <a:pt x="0" y="985077"/>
                  </a:cubicBezTo>
                  <a:lnTo>
                    <a:pt x="0" y="114056"/>
                  </a:lnTo>
                  <a:cubicBezTo>
                    <a:pt x="0" y="83806"/>
                    <a:pt x="12017" y="54796"/>
                    <a:pt x="33406" y="33406"/>
                  </a:cubicBezTo>
                  <a:cubicBezTo>
                    <a:pt x="54796" y="12017"/>
                    <a:pt x="83806" y="0"/>
                    <a:pt x="114056" y="0"/>
                  </a:cubicBezTo>
                  <a:close/>
                </a:path>
              </a:pathLst>
            </a:custGeom>
            <a:solidFill>
              <a:srgbClr val="363636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936856" cy="11467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endParaRPr dirty="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160068" y="4631728"/>
            <a:ext cx="3461804" cy="4061439"/>
            <a:chOff x="0" y="0"/>
            <a:chExt cx="936856" cy="10991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36856" cy="1099133"/>
            </a:xfrm>
            <a:custGeom>
              <a:avLst/>
              <a:gdLst/>
              <a:ahLst/>
              <a:cxnLst/>
              <a:rect l="l" t="t" r="r" b="b"/>
              <a:pathLst>
                <a:path w="936856" h="1099133">
                  <a:moveTo>
                    <a:pt x="114056" y="0"/>
                  </a:moveTo>
                  <a:lnTo>
                    <a:pt x="822800" y="0"/>
                  </a:lnTo>
                  <a:cubicBezTo>
                    <a:pt x="853049" y="0"/>
                    <a:pt x="882060" y="12017"/>
                    <a:pt x="903450" y="33406"/>
                  </a:cubicBezTo>
                  <a:cubicBezTo>
                    <a:pt x="924839" y="54796"/>
                    <a:pt x="936856" y="83806"/>
                    <a:pt x="936856" y="114056"/>
                  </a:cubicBezTo>
                  <a:lnTo>
                    <a:pt x="936856" y="985077"/>
                  </a:lnTo>
                  <a:cubicBezTo>
                    <a:pt x="936856" y="1015326"/>
                    <a:pt x="924839" y="1044337"/>
                    <a:pt x="903450" y="1065727"/>
                  </a:cubicBezTo>
                  <a:cubicBezTo>
                    <a:pt x="882060" y="1087116"/>
                    <a:pt x="853049" y="1099133"/>
                    <a:pt x="822800" y="1099133"/>
                  </a:cubicBezTo>
                  <a:lnTo>
                    <a:pt x="114056" y="1099133"/>
                  </a:lnTo>
                  <a:cubicBezTo>
                    <a:pt x="83806" y="1099133"/>
                    <a:pt x="54796" y="1087116"/>
                    <a:pt x="33406" y="1065727"/>
                  </a:cubicBezTo>
                  <a:cubicBezTo>
                    <a:pt x="12017" y="1044337"/>
                    <a:pt x="0" y="1015326"/>
                    <a:pt x="0" y="985077"/>
                  </a:cubicBezTo>
                  <a:lnTo>
                    <a:pt x="0" y="114056"/>
                  </a:lnTo>
                  <a:cubicBezTo>
                    <a:pt x="0" y="83806"/>
                    <a:pt x="12017" y="54796"/>
                    <a:pt x="33406" y="33406"/>
                  </a:cubicBezTo>
                  <a:cubicBezTo>
                    <a:pt x="54796" y="12017"/>
                    <a:pt x="83806" y="0"/>
                    <a:pt x="114056" y="0"/>
                  </a:cubicBezTo>
                  <a:close/>
                </a:path>
              </a:pathLst>
            </a:custGeom>
            <a:solidFill>
              <a:srgbClr val="363636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936856" cy="11467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endParaRPr dirty="0"/>
            </a:p>
          </p:txBody>
        </p:sp>
      </p:grpSp>
      <p:sp>
        <p:nvSpPr>
          <p:cNvPr id="14" name="Freeform 14"/>
          <p:cNvSpPr/>
          <p:nvPr/>
        </p:nvSpPr>
        <p:spPr>
          <a:xfrm>
            <a:off x="6263660" y="5080987"/>
            <a:ext cx="917569" cy="1207327"/>
          </a:xfrm>
          <a:custGeom>
            <a:avLst/>
            <a:gdLst/>
            <a:ahLst/>
            <a:cxnLst/>
            <a:rect l="l" t="t" r="r" b="b"/>
            <a:pathLst>
              <a:path w="917569" h="1207327">
                <a:moveTo>
                  <a:pt x="0" y="0"/>
                </a:moveTo>
                <a:lnTo>
                  <a:pt x="917569" y="0"/>
                </a:lnTo>
                <a:lnTo>
                  <a:pt x="917569" y="1207328"/>
                </a:lnTo>
                <a:lnTo>
                  <a:pt x="0" y="12073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Freeform 15"/>
          <p:cNvSpPr/>
          <p:nvPr/>
        </p:nvSpPr>
        <p:spPr>
          <a:xfrm>
            <a:off x="10107557" y="5080987"/>
            <a:ext cx="1633591" cy="1207327"/>
          </a:xfrm>
          <a:custGeom>
            <a:avLst/>
            <a:gdLst/>
            <a:ahLst/>
            <a:cxnLst/>
            <a:rect l="l" t="t" r="r" b="b"/>
            <a:pathLst>
              <a:path w="1633591" h="1207327">
                <a:moveTo>
                  <a:pt x="0" y="0"/>
                </a:moveTo>
                <a:lnTo>
                  <a:pt x="1633590" y="0"/>
                </a:lnTo>
                <a:lnTo>
                  <a:pt x="1633590" y="1207328"/>
                </a:lnTo>
                <a:lnTo>
                  <a:pt x="0" y="12073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6" name="Freeform 16"/>
          <p:cNvSpPr/>
          <p:nvPr/>
        </p:nvSpPr>
        <p:spPr>
          <a:xfrm>
            <a:off x="14284911" y="4836987"/>
            <a:ext cx="1517548" cy="1451328"/>
          </a:xfrm>
          <a:custGeom>
            <a:avLst/>
            <a:gdLst/>
            <a:ahLst/>
            <a:cxnLst/>
            <a:rect l="l" t="t" r="r" b="b"/>
            <a:pathLst>
              <a:path w="1517548" h="1451328">
                <a:moveTo>
                  <a:pt x="0" y="0"/>
                </a:moveTo>
                <a:lnTo>
                  <a:pt x="1517548" y="0"/>
                </a:lnTo>
                <a:lnTo>
                  <a:pt x="1517548" y="1451328"/>
                </a:lnTo>
                <a:lnTo>
                  <a:pt x="0" y="14513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17" name="Group 17"/>
          <p:cNvGrpSpPr/>
          <p:nvPr/>
        </p:nvGrpSpPr>
        <p:grpSpPr>
          <a:xfrm>
            <a:off x="1236900" y="4631728"/>
            <a:ext cx="3461804" cy="4061439"/>
            <a:chOff x="0" y="0"/>
            <a:chExt cx="936856" cy="10991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36856" cy="1099133"/>
            </a:xfrm>
            <a:custGeom>
              <a:avLst/>
              <a:gdLst/>
              <a:ahLst/>
              <a:cxnLst/>
              <a:rect l="l" t="t" r="r" b="b"/>
              <a:pathLst>
                <a:path w="936856" h="1099133">
                  <a:moveTo>
                    <a:pt x="114056" y="0"/>
                  </a:moveTo>
                  <a:lnTo>
                    <a:pt x="822800" y="0"/>
                  </a:lnTo>
                  <a:cubicBezTo>
                    <a:pt x="853049" y="0"/>
                    <a:pt x="882060" y="12017"/>
                    <a:pt x="903450" y="33406"/>
                  </a:cubicBezTo>
                  <a:cubicBezTo>
                    <a:pt x="924839" y="54796"/>
                    <a:pt x="936856" y="83806"/>
                    <a:pt x="936856" y="114056"/>
                  </a:cubicBezTo>
                  <a:lnTo>
                    <a:pt x="936856" y="985077"/>
                  </a:lnTo>
                  <a:cubicBezTo>
                    <a:pt x="936856" y="1015326"/>
                    <a:pt x="924839" y="1044337"/>
                    <a:pt x="903450" y="1065727"/>
                  </a:cubicBezTo>
                  <a:cubicBezTo>
                    <a:pt x="882060" y="1087116"/>
                    <a:pt x="853049" y="1099133"/>
                    <a:pt x="822800" y="1099133"/>
                  </a:cubicBezTo>
                  <a:lnTo>
                    <a:pt x="114056" y="1099133"/>
                  </a:lnTo>
                  <a:cubicBezTo>
                    <a:pt x="83806" y="1099133"/>
                    <a:pt x="54796" y="1087116"/>
                    <a:pt x="33406" y="1065727"/>
                  </a:cubicBezTo>
                  <a:cubicBezTo>
                    <a:pt x="12017" y="1044337"/>
                    <a:pt x="0" y="1015326"/>
                    <a:pt x="0" y="985077"/>
                  </a:cubicBezTo>
                  <a:lnTo>
                    <a:pt x="0" y="114056"/>
                  </a:lnTo>
                  <a:cubicBezTo>
                    <a:pt x="0" y="83806"/>
                    <a:pt x="12017" y="54796"/>
                    <a:pt x="33406" y="33406"/>
                  </a:cubicBezTo>
                  <a:cubicBezTo>
                    <a:pt x="54796" y="12017"/>
                    <a:pt x="83806" y="0"/>
                    <a:pt x="114056" y="0"/>
                  </a:cubicBezTo>
                  <a:close/>
                </a:path>
              </a:pathLst>
            </a:custGeom>
            <a:solidFill>
              <a:srgbClr val="363636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936856" cy="11467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endParaRPr dirty="0"/>
            </a:p>
          </p:txBody>
        </p:sp>
      </p:grpSp>
      <p:sp>
        <p:nvSpPr>
          <p:cNvPr id="20" name="Freeform 20"/>
          <p:cNvSpPr/>
          <p:nvPr/>
        </p:nvSpPr>
        <p:spPr>
          <a:xfrm>
            <a:off x="2515443" y="5050933"/>
            <a:ext cx="937903" cy="1267437"/>
          </a:xfrm>
          <a:custGeom>
            <a:avLst/>
            <a:gdLst/>
            <a:ahLst/>
            <a:cxnLst/>
            <a:rect l="l" t="t" r="r" b="b"/>
            <a:pathLst>
              <a:path w="937903" h="1267437">
                <a:moveTo>
                  <a:pt x="0" y="0"/>
                </a:moveTo>
                <a:lnTo>
                  <a:pt x="937903" y="0"/>
                </a:lnTo>
                <a:lnTo>
                  <a:pt x="937903" y="1267436"/>
                </a:lnTo>
                <a:lnTo>
                  <a:pt x="0" y="126743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1" name="TextBox 21"/>
          <p:cNvSpPr txBox="1"/>
          <p:nvPr/>
        </p:nvSpPr>
        <p:spPr>
          <a:xfrm>
            <a:off x="1776369" y="2537176"/>
            <a:ext cx="8298080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Recommendation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06431" y="990600"/>
            <a:ext cx="2382033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-36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GORDON CONSULTING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051682" y="8951595"/>
            <a:ext cx="120761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PAGE 09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499277" y="6436104"/>
            <a:ext cx="2722742" cy="1885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1"/>
              </a:lnSpc>
              <a:spcBef>
                <a:spcPct val="0"/>
              </a:spcBef>
            </a:pPr>
            <a:r>
              <a:rPr lang="en-US" sz="2708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A/B Test Business Rules to evaluate effectiveness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866145" y="3654776"/>
            <a:ext cx="6233214" cy="646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0"/>
              </a:lnSpc>
              <a:spcBef>
                <a:spcPct val="0"/>
              </a:spcBef>
            </a:pPr>
            <a:r>
              <a:rPr lang="en-US" sz="3793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IMPLEMENTATION PLAN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545158" y="6436104"/>
            <a:ext cx="2722742" cy="1885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1"/>
              </a:lnSpc>
            </a:pPr>
            <a:r>
              <a:rPr lang="en-US" sz="2708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Performance</a:t>
            </a:r>
          </a:p>
          <a:p>
            <a:pPr algn="ctr">
              <a:lnSpc>
                <a:spcPts val="3791"/>
              </a:lnSpc>
              <a:spcBef>
                <a:spcPct val="0"/>
              </a:spcBef>
            </a:pPr>
            <a:r>
              <a:rPr lang="en-US" sz="2708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Dashboard to monitor ROI across drivers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554747" y="6436104"/>
            <a:ext cx="2722742" cy="1885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1"/>
              </a:lnSpc>
              <a:spcBef>
                <a:spcPct val="0"/>
              </a:spcBef>
            </a:pPr>
            <a:r>
              <a:rPr lang="en-US" sz="2708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Evolve  Strategy based on iterative data insights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606431" y="6436104"/>
            <a:ext cx="2722742" cy="1885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1"/>
              </a:lnSpc>
              <a:spcBef>
                <a:spcPct val="0"/>
              </a:spcBef>
            </a:pPr>
            <a:r>
              <a:rPr lang="en-US" sz="2708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Selecting top 10% of film performers each genre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531</Words>
  <Application>Microsoft Macintosh PowerPoint</Application>
  <PresentationFormat>Custom</PresentationFormat>
  <Paragraphs>135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Garet</vt:lpstr>
      <vt:lpstr>Garet Bold Italics</vt:lpstr>
      <vt:lpstr>Canva Sans Bold</vt:lpstr>
      <vt:lpstr>Garet Bold</vt:lpstr>
      <vt:lpstr>Arial</vt:lpstr>
      <vt:lpstr>Garet Italics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Black Modern Simple Grain Gradient Photography Studio Presentation</dc:title>
  <cp:lastModifiedBy>Alisha Sahota</cp:lastModifiedBy>
  <cp:revision>4</cp:revision>
  <dcterms:created xsi:type="dcterms:W3CDTF">2006-08-16T00:00:00Z</dcterms:created>
  <dcterms:modified xsi:type="dcterms:W3CDTF">2025-04-25T13:55:21Z</dcterms:modified>
  <dc:identifier>DAGlgK3UzEA</dc:identifier>
</cp:coreProperties>
</file>